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47"/>
  </p:notesMasterIdLst>
  <p:handoutMasterIdLst>
    <p:handoutMasterId r:id="rId48"/>
  </p:handoutMasterIdLst>
  <p:sldIdLst>
    <p:sldId id="256" r:id="rId2"/>
    <p:sldId id="264" r:id="rId3"/>
    <p:sldId id="293" r:id="rId4"/>
    <p:sldId id="295" r:id="rId5"/>
    <p:sldId id="294" r:id="rId6"/>
    <p:sldId id="317" r:id="rId7"/>
    <p:sldId id="316" r:id="rId8"/>
    <p:sldId id="296" r:id="rId9"/>
    <p:sldId id="304" r:id="rId10"/>
    <p:sldId id="305" r:id="rId11"/>
    <p:sldId id="297" r:id="rId12"/>
    <p:sldId id="306" r:id="rId13"/>
    <p:sldId id="307" r:id="rId14"/>
    <p:sldId id="314" r:id="rId15"/>
    <p:sldId id="318" r:id="rId16"/>
    <p:sldId id="310" r:id="rId17"/>
    <p:sldId id="319" r:id="rId18"/>
    <p:sldId id="336" r:id="rId19"/>
    <p:sldId id="313" r:id="rId20"/>
    <p:sldId id="311" r:id="rId21"/>
    <p:sldId id="312" r:id="rId22"/>
    <p:sldId id="308" r:id="rId23"/>
    <p:sldId id="309" r:id="rId24"/>
    <p:sldId id="320" r:id="rId25"/>
    <p:sldId id="298" r:id="rId26"/>
    <p:sldId id="300" r:id="rId27"/>
    <p:sldId id="299" r:id="rId28"/>
    <p:sldId id="303" r:id="rId29"/>
    <p:sldId id="302" r:id="rId30"/>
    <p:sldId id="333" r:id="rId31"/>
    <p:sldId id="301" r:id="rId32"/>
    <p:sldId id="323" r:id="rId33"/>
    <p:sldId id="324" r:id="rId34"/>
    <p:sldId id="325" r:id="rId35"/>
    <p:sldId id="326" r:id="rId36"/>
    <p:sldId id="327" r:id="rId37"/>
    <p:sldId id="330" r:id="rId38"/>
    <p:sldId id="332" r:id="rId39"/>
    <p:sldId id="331" r:id="rId40"/>
    <p:sldId id="328" r:id="rId41"/>
    <p:sldId id="335" r:id="rId42"/>
    <p:sldId id="334" r:id="rId43"/>
    <p:sldId id="315" r:id="rId44"/>
    <p:sldId id="321" r:id="rId45"/>
    <p:sldId id="322" r:id="rId46"/>
  </p:sldIdLst>
  <p:sldSz cx="12192000" cy="6858000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Open Sans" panose="020B0606030504020204" pitchFamily="34" charset="0"/>
      <p:regular r:id="rId53"/>
      <p:bold r:id="rId54"/>
      <p:italic r:id="rId55"/>
      <p:boldItalic r:id="rId56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939B5E8-EF71-43FF-B7B6-C3DB42F2B419}">
          <p14:sldIdLst>
            <p14:sldId id="256"/>
            <p14:sldId id="264"/>
            <p14:sldId id="293"/>
            <p14:sldId id="295"/>
            <p14:sldId id="294"/>
            <p14:sldId id="317"/>
            <p14:sldId id="316"/>
            <p14:sldId id="296"/>
            <p14:sldId id="304"/>
            <p14:sldId id="305"/>
            <p14:sldId id="297"/>
            <p14:sldId id="306"/>
            <p14:sldId id="307"/>
            <p14:sldId id="314"/>
            <p14:sldId id="318"/>
            <p14:sldId id="310"/>
            <p14:sldId id="319"/>
            <p14:sldId id="336"/>
            <p14:sldId id="313"/>
            <p14:sldId id="311"/>
            <p14:sldId id="312"/>
            <p14:sldId id="308"/>
            <p14:sldId id="309"/>
            <p14:sldId id="320"/>
            <p14:sldId id="298"/>
            <p14:sldId id="300"/>
            <p14:sldId id="299"/>
            <p14:sldId id="303"/>
            <p14:sldId id="302"/>
            <p14:sldId id="333"/>
            <p14:sldId id="301"/>
            <p14:sldId id="323"/>
            <p14:sldId id="324"/>
            <p14:sldId id="325"/>
            <p14:sldId id="326"/>
            <p14:sldId id="327"/>
            <p14:sldId id="330"/>
            <p14:sldId id="332"/>
            <p14:sldId id="331"/>
            <p14:sldId id="328"/>
            <p14:sldId id="335"/>
            <p14:sldId id="334"/>
            <p14:sldId id="315"/>
            <p14:sldId id="321"/>
            <p14:sldId id="32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BAD3"/>
    <a:srgbClr val="13A983"/>
    <a:srgbClr val="009BA4"/>
    <a:srgbClr val="93C356"/>
    <a:srgbClr val="BCCF02"/>
    <a:srgbClr val="28618C"/>
    <a:srgbClr val="539DC5"/>
    <a:srgbClr val="02ACA8"/>
    <a:srgbClr val="F07D00"/>
    <a:srgbClr val="E02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93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5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19.09.2022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19.09.2022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025526"/>
            <a:ext cx="12192000" cy="583247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Rechteck 3"/>
          <p:cNvSpPr/>
          <p:nvPr/>
        </p:nvSpPr>
        <p:spPr>
          <a:xfrm>
            <a:off x="0" y="972000"/>
            <a:ext cx="12192000" cy="171451"/>
          </a:xfrm>
          <a:prstGeom prst="rect">
            <a:avLst/>
          </a:prstGeom>
          <a:solidFill>
            <a:srgbClr val="99B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sp>
        <p:nvSpPr>
          <p:cNvPr id="8" name="Textfeld 21"/>
          <p:cNvSpPr txBox="1">
            <a:spLocks noChangeArrowheads="1"/>
          </p:cNvSpPr>
          <p:nvPr userDrawn="1"/>
        </p:nvSpPr>
        <p:spPr bwMode="auto">
          <a:xfrm>
            <a:off x="882000" y="972000"/>
            <a:ext cx="6985000" cy="205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3600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Fakultät Informatik</a:t>
            </a:r>
          </a:p>
        </p:txBody>
      </p:sp>
      <p:sp>
        <p:nvSpPr>
          <p:cNvPr id="12" name="Textfeld 17"/>
          <p:cNvSpPr txBox="1">
            <a:spLocks noChangeArrowheads="1"/>
          </p:cNvSpPr>
          <p:nvPr userDrawn="1"/>
        </p:nvSpPr>
        <p:spPr bwMode="auto">
          <a:xfrm>
            <a:off x="863600" y="1641267"/>
            <a:ext cx="65166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600" dirty="0">
                <a:solidFill>
                  <a:schemeClr val="bg1"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Forschungsprojekt</a:t>
            </a:r>
          </a:p>
        </p:txBody>
      </p:sp>
      <p:sp>
        <p:nvSpPr>
          <p:cNvPr id="14" name="Textfeld 16"/>
          <p:cNvSpPr txBox="1">
            <a:spLocks noChangeArrowheads="1"/>
          </p:cNvSpPr>
          <p:nvPr userDrawn="1"/>
        </p:nvSpPr>
        <p:spPr bwMode="auto">
          <a:xfrm>
            <a:off x="863600" y="2957861"/>
            <a:ext cx="6516688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Visualisierung von erweiterten Geodaten in der </a:t>
            </a:r>
            <a:r>
              <a:rPr lang="de-DE" altLang="en-US" sz="32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PrioBike</a:t>
            </a:r>
            <a:r>
              <a:rPr lang="de-DE" alt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-App</a:t>
            </a:r>
          </a:p>
        </p:txBody>
      </p:sp>
      <p:sp>
        <p:nvSpPr>
          <p:cNvPr id="16" name="Textfeld 19"/>
          <p:cNvSpPr txBox="1">
            <a:spLocks noChangeArrowheads="1"/>
          </p:cNvSpPr>
          <p:nvPr userDrawn="1"/>
        </p:nvSpPr>
        <p:spPr bwMode="auto">
          <a:xfrm>
            <a:off x="863600" y="5245200"/>
            <a:ext cx="6516687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600" dirty="0">
                <a:solidFill>
                  <a:schemeClr val="bg1">
                    <a:alpha val="80000"/>
                  </a:schemeClr>
                </a:solidFill>
                <a:latin typeface="+mj-lt"/>
              </a:rPr>
              <a:t>verantwortlicher Hochschullehrer: Dr.-Ing. Thomas Springer</a:t>
            </a:r>
          </a:p>
          <a:p>
            <a:pPr eaLnBrk="1" hangingPunct="1">
              <a:defRPr/>
            </a:pPr>
            <a:r>
              <a:rPr lang="de-DE" altLang="en-US" sz="1600" dirty="0">
                <a:solidFill>
                  <a:schemeClr val="bg1">
                    <a:alpha val="80000"/>
                  </a:schemeClr>
                </a:solidFill>
                <a:latin typeface="+mj-lt"/>
              </a:rPr>
              <a:t>Betreuer: Dipl.-Inf. Philipp Matthes</a:t>
            </a:r>
          </a:p>
        </p:txBody>
      </p:sp>
      <p:sp>
        <p:nvSpPr>
          <p:cNvPr id="17" name="Textfeld 20"/>
          <p:cNvSpPr txBox="1">
            <a:spLocks noChangeArrowheads="1"/>
          </p:cNvSpPr>
          <p:nvPr userDrawn="1"/>
        </p:nvSpPr>
        <p:spPr bwMode="auto">
          <a:xfrm>
            <a:off x="863599" y="4730400"/>
            <a:ext cx="65166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600" dirty="0">
                <a:solidFill>
                  <a:schemeClr val="bg1">
                    <a:alpha val="80000"/>
                  </a:schemeClr>
                </a:solidFill>
                <a:latin typeface="+mj-lt"/>
              </a:rPr>
              <a:t>Markus Wieland // Dresden, 20.09.2022</a:t>
            </a:r>
          </a:p>
        </p:txBody>
      </p:sp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 marR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1pPr>
            <a:lvl2pPr marR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2pPr>
            <a:lvl3pPr marR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3pPr>
            <a:lvl4pPr marR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4pPr>
            <a:lvl5pPr marR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Erste Textebene (16pt)</a:t>
            </a:r>
          </a:p>
          <a:p>
            <a:pPr marL="396000" marR="0" lvl="1" indent="-324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Open Sans" panose="020B0606030504020204" pitchFamily="34" charset="0"/>
              <a:buChar char="—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Zweite Textebene für Aufzählungen</a:t>
            </a:r>
          </a:p>
          <a:p>
            <a:pPr marL="468000" marR="0" lvl="2" indent="-216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Dritte Textebene bei viel Text (14pt)</a:t>
            </a:r>
          </a:p>
          <a:p>
            <a:pPr marL="576000" marR="0" lvl="3" indent="-252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Vierte Textebene für Aufzählungen bei viel Text</a:t>
            </a:r>
          </a:p>
          <a:p>
            <a:pPr marL="648000" marR="0" lvl="4" indent="-252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Fünfte Ebene</a:t>
            </a:r>
          </a:p>
          <a:p>
            <a:pPr lvl="6"/>
            <a:r>
              <a:rPr lang="de-DE" dirty="0"/>
              <a:t>n nächsten Präsentationsabschnitt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575050" y="6319797"/>
            <a:ext cx="51879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chemeClr val="bg2"/>
                </a:solidFill>
              </a:rPr>
              <a:t>Visualisierung von erweiterten Geodaten in der </a:t>
            </a:r>
            <a:r>
              <a:rPr lang="de-DE" sz="800" dirty="0" err="1">
                <a:solidFill>
                  <a:schemeClr val="bg2"/>
                </a:solidFill>
              </a:rPr>
              <a:t>PrioBike</a:t>
            </a:r>
            <a:r>
              <a:rPr lang="de-DE" sz="800" dirty="0">
                <a:solidFill>
                  <a:schemeClr val="bg2"/>
                </a:solidFill>
              </a:rPr>
              <a:t>-App</a:t>
            </a:r>
          </a:p>
          <a:p>
            <a:pPr algn="l"/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Markus Wieland</a:t>
            </a:r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Forschungsprojekt</a:t>
            </a: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896620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  <p:sp>
        <p:nvSpPr>
          <p:cNvPr id="14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1" r:id="rId8"/>
    <p:sldLayoutId id="2147483902" r:id="rId9"/>
    <p:sldLayoutId id="2147483903" r:id="rId10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6000" marR="0" indent="-324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Open Sans" panose="020B0606030504020204" pitchFamily="34" charset="0"/>
        <a:buChar char="—"/>
        <a:tabLst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468000" marR="0" indent="-216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576000" marR="0" indent="-252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648000" marR="0" indent="-252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75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aps.dwd.de/geoserver/wms?SERVICE=WMS&amp;VERSION=2.0.0&amp;REQUEST=GetCapabilities" TargetMode="External"/><Relationship Id="rId2" Type="http://schemas.openxmlformats.org/officeDocument/2006/relationships/hyperlink" Target="https://maps.dwd.de/geoserver/wcs?SERVICE=WCS&amp;VERSION=2.0.0&amp;REQUEST=GetCapabilitie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unfallatlas.statistikportal.de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unfallatlas.statistikportal.de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ownload.geofabrik.de/europe/germany/hamburg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44BB5-7801-AD84-FF52-210204E21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Fahrradläden</a:t>
            </a:r>
            <a:br>
              <a:rPr lang="de-DE" dirty="0"/>
            </a:br>
            <a:r>
              <a:rPr lang="de-DE" sz="1200" b="0" dirty="0"/>
              <a:t>/</a:t>
            </a:r>
            <a:r>
              <a:rPr lang="de-DE" sz="1200" b="0" dirty="0" err="1"/>
              <a:t>data</a:t>
            </a:r>
            <a:r>
              <a:rPr lang="de-DE" sz="1200" b="0" dirty="0"/>
              <a:t>/</a:t>
            </a:r>
            <a:r>
              <a:rPr lang="de-DE" sz="1200" b="0" dirty="0" err="1"/>
              <a:t>generated</a:t>
            </a:r>
            <a:r>
              <a:rPr lang="de-DE" sz="1200" b="0" dirty="0"/>
              <a:t>/</a:t>
            </a:r>
            <a:r>
              <a:rPr lang="de-DE" sz="1200" b="0" dirty="0" err="1"/>
              <a:t>osm</a:t>
            </a:r>
            <a:r>
              <a:rPr lang="de-DE" sz="1200" b="0" dirty="0"/>
              <a:t>/</a:t>
            </a:r>
            <a:r>
              <a:rPr lang="de-DE" sz="1200" b="0" dirty="0" err="1"/>
              <a:t>bicycle_shop.geojson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00E5CB-E0E2-77F5-3F16-5F00A9FCF4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11 Polygondaten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145 Punktdaten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52B23BA-4D48-9443-ACE2-D023622FC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129" y="2914199"/>
            <a:ext cx="4540249" cy="3063094"/>
          </a:xfrm>
          <a:prstGeom prst="rect">
            <a:avLst/>
          </a:prstGeom>
        </p:spPr>
      </p:pic>
      <p:pic>
        <p:nvPicPr>
          <p:cNvPr id="7" name="Grafik 6" descr="Ein Bild, das draußen, Apartmentgebäude enthält.&#10;&#10;Automatisch generierte Beschreibung">
            <a:extLst>
              <a:ext uri="{FF2B5EF4-FFF2-40B4-BE49-F238E27FC236}">
                <a16:creationId xmlns:a16="http://schemas.microsoft.com/office/drawing/2014/main" id="{ADE0991B-4E6A-0CDB-4238-C61A87E62C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950" y="215237"/>
            <a:ext cx="4235449" cy="2435269"/>
          </a:xfrm>
          <a:prstGeom prst="rect">
            <a:avLst/>
          </a:prstGeom>
        </p:spPr>
      </p:pic>
      <p:pic>
        <p:nvPicPr>
          <p:cNvPr id="9" name="Grafik 8" descr="Ein Bild, das Text, draußen, Baum enthält.&#10;&#10;Automatisch generierte Beschreibung">
            <a:extLst>
              <a:ext uri="{FF2B5EF4-FFF2-40B4-BE49-F238E27FC236}">
                <a16:creationId xmlns:a16="http://schemas.microsoft.com/office/drawing/2014/main" id="{BB03CE27-9A30-1864-80E1-C935F6FAC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21" y="2523789"/>
            <a:ext cx="3674852" cy="3063095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66D0D73-F4A4-283F-23BE-218E5B720EA3}"/>
              </a:ext>
            </a:extLst>
          </p:cNvPr>
          <p:cNvCxnSpPr/>
          <p:nvPr/>
        </p:nvCxnSpPr>
        <p:spPr>
          <a:xfrm flipH="1" flipV="1">
            <a:off x="9337674" y="2650506"/>
            <a:ext cx="1235076" cy="10063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DD6C1989-82D8-8C8A-0BAA-D1358C44BD72}"/>
              </a:ext>
            </a:extLst>
          </p:cNvPr>
          <p:cNvCxnSpPr>
            <a:cxnSpLocks/>
          </p:cNvCxnSpPr>
          <p:nvPr/>
        </p:nvCxnSpPr>
        <p:spPr>
          <a:xfrm flipH="1" flipV="1">
            <a:off x="5707873" y="3942596"/>
            <a:ext cx="1312052" cy="14310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770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E2D9DD-F919-23B8-0A5E-A911CFA3B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Geo-Webservices</a:t>
            </a:r>
            <a:br>
              <a:rPr lang="de-DE" dirty="0"/>
            </a:br>
            <a:r>
              <a:rPr lang="de-DE" b="0" dirty="0"/>
              <a:t>Geoportal Hamburg, Deutscher Wetterdienst, OpenData Portal Hamburg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0451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65A44D-0B39-5581-78F1-D30325665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Geo-Webservices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89EA65-A758-4089-BD6D-5243CFFDEAB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Standardisierte Distribution von Geodaten</a:t>
            </a:r>
          </a:p>
          <a:p>
            <a:endParaRPr lang="de-DE" b="1" dirty="0"/>
          </a:p>
          <a:p>
            <a:r>
              <a:rPr lang="de-DE" sz="2000" b="1" dirty="0"/>
              <a:t>WMS</a:t>
            </a:r>
            <a:r>
              <a:rPr lang="de-DE" b="1" dirty="0"/>
              <a:t> </a:t>
            </a:r>
            <a:r>
              <a:rPr lang="de-DE" dirty="0"/>
              <a:t>… </a:t>
            </a:r>
            <a:r>
              <a:rPr lang="de-DE" b="1" dirty="0"/>
              <a:t>W</a:t>
            </a:r>
            <a:r>
              <a:rPr lang="de-DE" dirty="0"/>
              <a:t>eb </a:t>
            </a:r>
            <a:r>
              <a:rPr lang="de-DE" b="1" dirty="0" err="1"/>
              <a:t>M</a:t>
            </a:r>
            <a:r>
              <a:rPr lang="de-DE" dirty="0" err="1"/>
              <a:t>ap</a:t>
            </a:r>
            <a:r>
              <a:rPr lang="de-DE" dirty="0"/>
              <a:t> </a:t>
            </a:r>
            <a:r>
              <a:rPr lang="de-DE" b="1" dirty="0"/>
              <a:t>S</a:t>
            </a:r>
            <a:r>
              <a:rPr lang="de-DE" dirty="0"/>
              <a:t>ervice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Fertige Karten (Bilder)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GetMap</a:t>
            </a:r>
            <a:r>
              <a:rPr lang="de-DE" dirty="0"/>
              <a:t>-Request</a:t>
            </a:r>
          </a:p>
          <a:p>
            <a:r>
              <a:rPr lang="de-DE" sz="2000" b="1" dirty="0"/>
              <a:t>WFS </a:t>
            </a:r>
            <a:r>
              <a:rPr lang="de-DE" dirty="0"/>
              <a:t>… </a:t>
            </a:r>
            <a:r>
              <a:rPr lang="de-DE" b="1" dirty="0"/>
              <a:t>W</a:t>
            </a:r>
            <a:r>
              <a:rPr lang="de-DE" dirty="0"/>
              <a:t>eb </a:t>
            </a:r>
            <a:r>
              <a:rPr lang="de-DE" b="1" dirty="0"/>
              <a:t>F</a:t>
            </a:r>
            <a:r>
              <a:rPr lang="de-DE" dirty="0"/>
              <a:t>eature </a:t>
            </a:r>
            <a:r>
              <a:rPr lang="de-DE" b="1" dirty="0"/>
              <a:t>S</a:t>
            </a:r>
            <a:r>
              <a:rPr lang="de-DE" dirty="0"/>
              <a:t>ervice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Features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GetFeature</a:t>
            </a:r>
            <a:r>
              <a:rPr lang="de-DE" dirty="0"/>
              <a:t>-Request</a:t>
            </a:r>
          </a:p>
          <a:p>
            <a:r>
              <a:rPr lang="de-DE" sz="2000" b="1" dirty="0"/>
              <a:t>WCS</a:t>
            </a:r>
            <a:r>
              <a:rPr lang="de-DE" b="1" dirty="0"/>
              <a:t> </a:t>
            </a:r>
            <a:r>
              <a:rPr lang="de-DE" dirty="0"/>
              <a:t>… </a:t>
            </a:r>
            <a:r>
              <a:rPr lang="de-DE" b="1" dirty="0"/>
              <a:t>W</a:t>
            </a:r>
            <a:r>
              <a:rPr lang="de-DE" dirty="0"/>
              <a:t>eb </a:t>
            </a:r>
            <a:r>
              <a:rPr lang="de-DE" b="1" dirty="0"/>
              <a:t>C</a:t>
            </a:r>
            <a:r>
              <a:rPr lang="de-DE" dirty="0"/>
              <a:t>overage </a:t>
            </a:r>
            <a:r>
              <a:rPr lang="de-DE" b="1" dirty="0"/>
              <a:t>S</a:t>
            </a:r>
            <a:r>
              <a:rPr lang="de-DE" dirty="0"/>
              <a:t>ervice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Rasterdaten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GetCoverage</a:t>
            </a:r>
            <a:r>
              <a:rPr lang="de-DE" dirty="0"/>
              <a:t>-Request</a:t>
            </a:r>
          </a:p>
        </p:txBody>
      </p:sp>
    </p:spTree>
    <p:extLst>
      <p:ext uri="{BB962C8B-B14F-4D97-AF65-F5344CB8AC3E}">
        <p14:creationId xmlns:p14="http://schemas.microsoft.com/office/powerpoint/2010/main" val="2318043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EEB975-75A4-0E0A-FC2C-12638BF31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GetCapabilities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AB1427-1671-83FD-DF83-CFA45AE163E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Übersicht über Fähigkeiten des Services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Verfügbare Datenformate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Boundingbox</a:t>
            </a:r>
            <a:endParaRPr lang="de-DE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Features/Raster/</a:t>
            </a:r>
            <a:r>
              <a:rPr lang="de-DE" dirty="0" err="1"/>
              <a:t>Map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9792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BED61-DB8F-BF86-4A01-ED977DF40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Deutscher Wetter Dienst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6B1B00-2EF4-1EFA-D6CD-648571E7735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WMS &amp; WCS</a:t>
            </a:r>
          </a:p>
          <a:p>
            <a:r>
              <a:rPr lang="de-DE" dirty="0"/>
              <a:t>https://docs.geoserver.org/latest/en/user/tutorials/imagemosaic_timeseries/imagemosaic_timeseries.html#step-5-query-layer-on-timestamp</a:t>
            </a:r>
          </a:p>
          <a:p>
            <a:r>
              <a:rPr lang="de-DE" dirty="0">
                <a:hlinkClick r:id="rId2"/>
              </a:rPr>
              <a:t>https://maps.dwd.de/geoserver/wcs?SERVICE=WCS&amp;VERSION=2.0.0&amp;REQUEST=GetCapabilities</a:t>
            </a:r>
            <a:endParaRPr lang="de-DE" dirty="0"/>
          </a:p>
          <a:p>
            <a:r>
              <a:rPr lang="de-DE" dirty="0">
                <a:hlinkClick r:id="rId3"/>
              </a:rPr>
              <a:t>https://maps.dwd.de/geoserver/wms?SERVICE=WMS&amp;VERSION=2.0.0&amp;REQUEST=GetCapabilities</a:t>
            </a:r>
            <a:endParaRPr lang="de-DE" dirty="0"/>
          </a:p>
          <a:p>
            <a:r>
              <a:rPr lang="de-DE" dirty="0"/>
              <a:t>https://maps.dwd.de/geoserver/wms?service=WMS&amp;version=1.1.0&amp;request=GetMap&amp;layers=dwd%3ANiederschlagsradar&amp;bbox=-543.462%2C-4808.645%2C556.538%2C-3608.645&amp;width=703&amp;height=768&amp;srs=EPSG%3A1000001&amp;styles=&amp;format=image%2Fpng&amp;time=2022-09-18T12:00:00.000Z</a:t>
            </a:r>
          </a:p>
          <a:p>
            <a:endParaRPr lang="de-DE" dirty="0"/>
          </a:p>
          <a:p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06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504721-53AF-C959-AECE-84A688927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6A6F958-345B-FADE-AAE3-808BD9C7DA3F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755" y="271877"/>
            <a:ext cx="4991098" cy="545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364147B-0FBD-CE36-9739-F2B067AF6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1" y="271877"/>
            <a:ext cx="4991098" cy="545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8769FE0-B5FF-21F0-E254-6A35A4819039}"/>
              </a:ext>
            </a:extLst>
          </p:cNvPr>
          <p:cNvSpPr txBox="1"/>
          <p:nvPr/>
        </p:nvSpPr>
        <p:spPr>
          <a:xfrm>
            <a:off x="2319079" y="5748633"/>
            <a:ext cx="182614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18.09.2022 12:00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98C4F7D-5FB9-204E-CC02-88024FE0DF30}"/>
              </a:ext>
            </a:extLst>
          </p:cNvPr>
          <p:cNvSpPr txBox="1"/>
          <p:nvPr/>
        </p:nvSpPr>
        <p:spPr>
          <a:xfrm>
            <a:off x="8014233" y="5734964"/>
            <a:ext cx="182614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19.09.2022 12:00</a:t>
            </a:r>
          </a:p>
        </p:txBody>
      </p:sp>
    </p:spTree>
    <p:extLst>
      <p:ext uri="{BB962C8B-B14F-4D97-AF65-F5344CB8AC3E}">
        <p14:creationId xmlns:p14="http://schemas.microsoft.com/office/powerpoint/2010/main" val="1977183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DE89F2-9190-61F0-4CE0-DAD202AA5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StadtRAD</a:t>
            </a:r>
            <a:r>
              <a:rPr lang="de-DE" dirty="0"/>
              <a:t> Stationen</a:t>
            </a:r>
            <a:br>
              <a:rPr lang="de-DE" dirty="0"/>
            </a:br>
            <a:r>
              <a:rPr lang="de-DE" sz="1200" b="0" dirty="0"/>
              <a:t>/</a:t>
            </a:r>
            <a:r>
              <a:rPr lang="de-DE" sz="1200" b="0" dirty="0" err="1"/>
              <a:t>data</a:t>
            </a:r>
            <a:r>
              <a:rPr lang="de-DE" sz="1200" b="0" dirty="0"/>
              <a:t>/</a:t>
            </a:r>
            <a:r>
              <a:rPr lang="de-DE" sz="1200" b="0" dirty="0" err="1"/>
              <a:t>generated</a:t>
            </a:r>
            <a:r>
              <a:rPr lang="de-DE" sz="1200" b="0" dirty="0"/>
              <a:t>/</a:t>
            </a:r>
            <a:r>
              <a:rPr lang="de-DE" sz="1200" b="0" dirty="0" err="1"/>
              <a:t>wfs</a:t>
            </a:r>
            <a:r>
              <a:rPr lang="de-DE" sz="1200" b="0" dirty="0"/>
              <a:t>/</a:t>
            </a:r>
            <a:r>
              <a:rPr lang="de-DE" sz="1200" b="0" dirty="0" err="1"/>
              <a:t>stadt_rad.geojson</a:t>
            </a:r>
            <a:endParaRPr lang="de-DE" b="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AB9DC6B-3C5B-3314-0CA7-1BC6CCF9AAA8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 bwMode="auto">
          <a:xfrm>
            <a:off x="874711" y="2625758"/>
            <a:ext cx="4916539" cy="206210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dirty="0"/>
              <a:t>{"</a:t>
            </a:r>
            <a:r>
              <a:rPr lang="de-DE" altLang="de-DE" dirty="0" err="1"/>
              <a:t>anzahl_raeder</a:t>
            </a:r>
            <a:r>
              <a:rPr lang="de-DE" altLang="de-DE" dirty="0"/>
              <a:t>": 11,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dirty="0"/>
              <a:t>"</a:t>
            </a:r>
            <a:r>
              <a:rPr lang="de-DE" altLang="de-DE" dirty="0" err="1"/>
              <a:t>anzahl_pedelec</a:t>
            </a:r>
            <a:r>
              <a:rPr lang="de-DE" altLang="de-DE" dirty="0"/>
              <a:t>": "0",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dirty="0"/>
              <a:t> "</a:t>
            </a:r>
            <a:r>
              <a:rPr lang="de-DE" altLang="de-DE" dirty="0" err="1"/>
              <a:t>uid</a:t>
            </a:r>
            <a:r>
              <a:rPr lang="de-DE" altLang="de-DE" dirty="0"/>
              <a:t>": "06593cd3-116d-4e94-812c-b5fcba6968ff",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dirty="0"/>
              <a:t>"stand": "20220918160214.8833185",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dirty="0"/>
              <a:t>"</a:t>
            </a:r>
            <a:r>
              <a:rPr lang="de-DE" altLang="de-DE" dirty="0" err="1"/>
              <a:t>art_der_station</a:t>
            </a:r>
            <a:r>
              <a:rPr lang="de-DE" altLang="de-DE" dirty="0"/>
              <a:t>": "bike",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dirty="0"/>
              <a:t>"</a:t>
            </a:r>
            <a:r>
              <a:rPr lang="de-DE" altLang="de-DE" dirty="0" err="1"/>
              <a:t>anzahl_bike</a:t>
            </a:r>
            <a:r>
              <a:rPr lang="de-DE" altLang="de-DE" dirty="0"/>
              <a:t>": "11",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dirty="0"/>
              <a:t>"</a:t>
            </a:r>
            <a:r>
              <a:rPr lang="de-DE" altLang="de-DE" dirty="0" err="1"/>
              <a:t>anzahl_cargobike_electric</a:t>
            </a:r>
            <a:r>
              <a:rPr lang="de-DE" altLang="de-DE" dirty="0"/>
              <a:t>": "0",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dirty="0"/>
              <a:t>"</a:t>
            </a:r>
            <a:r>
              <a:rPr lang="de-DE" altLang="de-DE" dirty="0" err="1"/>
              <a:t>name</a:t>
            </a:r>
            <a:r>
              <a:rPr lang="de-DE" altLang="de-DE" dirty="0"/>
              <a:t>": "Kurze </a:t>
            </a:r>
            <a:r>
              <a:rPr lang="de-DE" altLang="de-DE" dirty="0" err="1"/>
              <a:t>Müchren</a:t>
            </a:r>
            <a:r>
              <a:rPr lang="de-DE" altLang="de-DE" dirty="0"/>
              <a:t> / Spitalerstraße"}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372D971-F042-9F91-7CCE-1757483B2880}"/>
              </a:ext>
            </a:extLst>
          </p:cNvPr>
          <p:cNvSpPr txBox="1"/>
          <p:nvPr/>
        </p:nvSpPr>
        <p:spPr>
          <a:xfrm>
            <a:off x="1886857" y="1828800"/>
            <a:ext cx="673902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Anzahl Räder == </a:t>
            </a:r>
            <a:r>
              <a:rPr lang="de-DE" dirty="0" err="1"/>
              <a:t>Anzahl_bike</a:t>
            </a:r>
            <a:r>
              <a:rPr lang="de-DE" dirty="0"/>
              <a:t>, … nur das </a:t>
            </a:r>
            <a:r>
              <a:rPr lang="de-DE" dirty="0" err="1"/>
              <a:t>Anzahl_bike</a:t>
            </a:r>
            <a:r>
              <a:rPr lang="de-DE" dirty="0"/>
              <a:t> ein String ist :D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4A47862-1CA5-6C09-6871-D60E932382EF}"/>
              </a:ext>
            </a:extLst>
          </p:cNvPr>
          <p:cNvSpPr txBox="1"/>
          <p:nvPr/>
        </p:nvSpPr>
        <p:spPr>
          <a:xfrm>
            <a:off x="1295400" y="1476375"/>
            <a:ext cx="172034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289 Punktdaten</a:t>
            </a:r>
          </a:p>
        </p:txBody>
      </p:sp>
    </p:spTree>
    <p:extLst>
      <p:ext uri="{BB962C8B-B14F-4D97-AF65-F5344CB8AC3E}">
        <p14:creationId xmlns:p14="http://schemas.microsoft.com/office/powerpoint/2010/main" val="3549016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7E9515AC-974C-9385-4410-3E6AD6A5D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5" y="1575381"/>
            <a:ext cx="8496300" cy="477916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EA9C788-DE67-3C4E-0DA5-87233211E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StadtRAD</a:t>
            </a:r>
            <a:r>
              <a:rPr lang="de-DE" dirty="0"/>
              <a:t> Station / Fahrradleihstationen (OSM)</a:t>
            </a:r>
            <a:br>
              <a:rPr lang="de-DE" dirty="0"/>
            </a:br>
            <a:r>
              <a:rPr lang="de-DE" b="0" dirty="0"/>
              <a:t>Vergleich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9A00E262-0C6D-F671-CD9F-E175F5348308}"/>
              </a:ext>
            </a:extLst>
          </p:cNvPr>
          <p:cNvCxnSpPr>
            <a:cxnSpLocks/>
          </p:cNvCxnSpPr>
          <p:nvPr/>
        </p:nvCxnSpPr>
        <p:spPr>
          <a:xfrm flipH="1">
            <a:off x="7610475" y="688075"/>
            <a:ext cx="3057525" cy="230277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2D45C472-6FE5-4318-6281-068AE7A5F623}"/>
              </a:ext>
            </a:extLst>
          </p:cNvPr>
          <p:cNvCxnSpPr>
            <a:cxnSpLocks/>
          </p:cNvCxnSpPr>
          <p:nvPr/>
        </p:nvCxnSpPr>
        <p:spPr>
          <a:xfrm>
            <a:off x="5505450" y="838200"/>
            <a:ext cx="266700" cy="8096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D6FE0F7D-657D-F0C1-6851-F3EFFC2A9853}"/>
              </a:ext>
            </a:extLst>
          </p:cNvPr>
          <p:cNvCxnSpPr>
            <a:cxnSpLocks/>
          </p:cNvCxnSpPr>
          <p:nvPr/>
        </p:nvCxnSpPr>
        <p:spPr>
          <a:xfrm>
            <a:off x="1581150" y="2686050"/>
            <a:ext cx="2524125" cy="742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2613E827-F049-4A6C-BDC5-81D46E5E64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197556"/>
            <a:ext cx="10580688" cy="4344987"/>
          </a:xfrm>
        </p:spPr>
        <p:txBody>
          <a:bodyPr/>
          <a:lstStyle/>
          <a:p>
            <a:r>
              <a:rPr lang="de-DE" dirty="0"/>
              <a:t>Gelb ... OpenStreetMap Daten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6D2E93D9-CD85-BBAD-61C4-67A8B1038CEB}"/>
              </a:ext>
            </a:extLst>
          </p:cNvPr>
          <p:cNvCxnSpPr/>
          <p:nvPr/>
        </p:nvCxnSpPr>
        <p:spPr>
          <a:xfrm flipH="1" flipV="1">
            <a:off x="7743825" y="5334000"/>
            <a:ext cx="3438525" cy="1020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884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485972-FC65-4D9D-75BA-62385EF55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Fahrradzählstationen</a:t>
            </a:r>
            <a:br>
              <a:rPr lang="de-DE" dirty="0"/>
            </a:br>
            <a:r>
              <a:rPr lang="de-DE" sz="1200" b="0" dirty="0"/>
              <a:t>/</a:t>
            </a:r>
            <a:r>
              <a:rPr lang="de-DE" sz="1200" b="0" dirty="0" err="1"/>
              <a:t>data</a:t>
            </a:r>
            <a:r>
              <a:rPr lang="de-DE" sz="1200" b="0" dirty="0"/>
              <a:t>/</a:t>
            </a:r>
            <a:r>
              <a:rPr lang="de-DE" sz="1200" b="0" dirty="0" err="1"/>
              <a:t>generated</a:t>
            </a:r>
            <a:r>
              <a:rPr lang="de-DE" sz="1200" b="0" dirty="0"/>
              <a:t>/</a:t>
            </a:r>
            <a:r>
              <a:rPr lang="de-DE" sz="1200" b="0" dirty="0" err="1"/>
              <a:t>wfs</a:t>
            </a:r>
            <a:r>
              <a:rPr lang="de-DE" sz="1200" b="0" dirty="0"/>
              <a:t>/</a:t>
            </a:r>
            <a:r>
              <a:rPr lang="de-DE" sz="1200" b="0" dirty="0" err="1"/>
              <a:t>bike_count.geojson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851B9F-8561-DD0E-5A6D-F10B0DD1ABD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0202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4">
            <a:extLst>
              <a:ext uri="{FF2B5EF4-FFF2-40B4-BE49-F238E27FC236}">
                <a16:creationId xmlns:a16="http://schemas.microsoft.com/office/drawing/2014/main" id="{12484059-D276-BA2A-17AA-A408FC1B04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086446"/>
              </p:ext>
            </p:extLst>
          </p:nvPr>
        </p:nvGraphicFramePr>
        <p:xfrm>
          <a:off x="1165227" y="1113364"/>
          <a:ext cx="11026773" cy="4988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45961">
                  <a:extLst>
                    <a:ext uri="{9D8B030D-6E8A-4147-A177-3AD203B41FA5}">
                      <a16:colId xmlns:a16="http://schemas.microsoft.com/office/drawing/2014/main" val="63872924"/>
                    </a:ext>
                  </a:extLst>
                </a:gridCol>
                <a:gridCol w="7680812">
                  <a:extLst>
                    <a:ext uri="{9D8B030D-6E8A-4147-A177-3AD203B41FA5}">
                      <a16:colId xmlns:a16="http://schemas.microsoft.com/office/drawing/2014/main" val="32194135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altLang="de-DE" i="1" dirty="0" err="1"/>
                        <a:t>radfahrende_seit_jahresbeginn</a:t>
                      </a:r>
                      <a:endParaRPr lang="de-DE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Anzahl Radfahrender seit Beginn des Jahres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81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i="1" dirty="0" err="1"/>
                        <a:t>tageslinie</a:t>
                      </a:r>
                      <a:endParaRPr lang="de-DE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Anzahl Radfahrender pro Stunde pro Tag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235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i="1" dirty="0" err="1"/>
                        <a:t>radfahrende_insgesamt</a:t>
                      </a:r>
                      <a:endParaRPr lang="de-DE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Anzahl Radfahrender seit Beginn der Zählung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2892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i="1" dirty="0" err="1"/>
                        <a:t>radfahrende_vorjahr</a:t>
                      </a:r>
                      <a:endParaRPr lang="de-DE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Anzahl Radfahrender im Vorjahr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972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i="1" dirty="0" err="1"/>
                        <a:t>max_radfahrende_woche_jahr</a:t>
                      </a:r>
                      <a:endParaRPr lang="de-DE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Woche, mit den meisten Radfahrenden in diesem Jahr (+ Anzahl)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593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i="1" dirty="0"/>
                        <a:t>typ</a:t>
                      </a:r>
                      <a:endParaRPr lang="de-DE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Typ der Zählstation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988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i="1" dirty="0" err="1"/>
                        <a:t>link_download</a:t>
                      </a:r>
                      <a:endParaRPr lang="de-DE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73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i="1" dirty="0" err="1"/>
                        <a:t>max_radfahrende_monat_jahr</a:t>
                      </a:r>
                      <a:endParaRPr lang="de-DE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Monat, mit den meisten Radfahrenden in diesem Jahr (+ Anzahl)</a:t>
                      </a:r>
                    </a:p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023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i="1" dirty="0" err="1"/>
                        <a:t>in_betrieb_seit</a:t>
                      </a:r>
                      <a:endParaRPr lang="de-DE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Datum der Inbetriebnahme der Station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82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i="1" dirty="0" err="1"/>
                        <a:t>max_radfahrende_tag_jahr</a:t>
                      </a:r>
                      <a:endParaRPr lang="de-DE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Tag, mit den meisten Radfahrenden in diesem Jahr (+ Anzahl)</a:t>
                      </a:r>
                    </a:p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264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i="1" dirty="0" err="1"/>
                        <a:t>jahrgangslinie</a:t>
                      </a:r>
                      <a:endParaRPr lang="de-DE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Anzahl Radfahrender pro Woche in diesem Jahr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6461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i="1" dirty="0" err="1"/>
                        <a:t>name</a:t>
                      </a:r>
                      <a:endParaRPr lang="de-DE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Name der Station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150898"/>
                  </a:ext>
                </a:extLst>
              </a:tr>
            </a:tbl>
          </a:graphicData>
        </a:graphic>
      </p:graphicFrame>
      <p:sp>
        <p:nvSpPr>
          <p:cNvPr id="8" name="Titel 7">
            <a:extLst>
              <a:ext uri="{FF2B5EF4-FFF2-40B4-BE49-F238E27FC236}">
                <a16:creationId xmlns:a16="http://schemas.microsoft.com/office/drawing/2014/main" id="{FD279294-BB38-344F-6538-52E9FAA48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Fahrradzählstationen</a:t>
            </a:r>
            <a:br>
              <a:rPr lang="de-DE" dirty="0"/>
            </a:br>
            <a:r>
              <a:rPr lang="de-DE" sz="1200" b="0" dirty="0"/>
              <a:t>/</a:t>
            </a:r>
            <a:r>
              <a:rPr lang="de-DE" sz="1200" b="0" dirty="0" err="1"/>
              <a:t>data</a:t>
            </a:r>
            <a:r>
              <a:rPr lang="de-DE" sz="1200" b="0" dirty="0"/>
              <a:t>/</a:t>
            </a:r>
            <a:r>
              <a:rPr lang="de-DE" sz="1200" b="0" dirty="0" err="1"/>
              <a:t>generated</a:t>
            </a:r>
            <a:r>
              <a:rPr lang="de-DE" sz="1200" b="0" dirty="0"/>
              <a:t>/</a:t>
            </a:r>
            <a:r>
              <a:rPr lang="de-DE" sz="1200" b="0" dirty="0" err="1"/>
              <a:t>wfs</a:t>
            </a:r>
            <a:r>
              <a:rPr lang="de-DE" sz="1200" b="0" dirty="0"/>
              <a:t>/</a:t>
            </a:r>
            <a:r>
              <a:rPr lang="de-DE" sz="1200" b="0" dirty="0" err="1"/>
              <a:t>bike_count.geojson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1606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  <a:br>
              <a:rPr lang="de-DE" dirty="0"/>
            </a:br>
            <a:r>
              <a:rPr lang="de-DE" b="0" dirty="0"/>
              <a:t>des Beispielfoliensatzes</a:t>
            </a:r>
            <a:br>
              <a:rPr lang="de-DE" dirty="0"/>
            </a:br>
            <a:endParaRPr lang="de-DE" b="0" dirty="0"/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lvl="0" indent="-285750">
              <a:buFontTx/>
              <a:buChar char="-"/>
            </a:pPr>
            <a:r>
              <a:rPr lang="de-DE" b="1" dirty="0"/>
              <a:t>Daten</a:t>
            </a:r>
          </a:p>
          <a:p>
            <a:pPr marL="681750" lvl="1" indent="-285750">
              <a:buFontTx/>
              <a:buChar char="-"/>
            </a:pPr>
            <a:r>
              <a:rPr lang="de-DE" dirty="0"/>
              <a:t>OpenStreetMap</a:t>
            </a:r>
          </a:p>
          <a:p>
            <a:pPr lvl="1" indent="0">
              <a:buNone/>
            </a:pPr>
            <a:endParaRPr lang="de-DE" dirty="0"/>
          </a:p>
          <a:p>
            <a:pPr marL="681750" lvl="1" indent="-285750">
              <a:buFontTx/>
              <a:buChar char="-"/>
            </a:pPr>
            <a:r>
              <a:rPr lang="de-DE" dirty="0"/>
              <a:t>Geo-Webservices</a:t>
            </a:r>
          </a:p>
          <a:p>
            <a:pPr marL="861750" lvl="3" indent="-285750">
              <a:buFontTx/>
              <a:buChar char="-"/>
            </a:pPr>
            <a:r>
              <a:rPr lang="de-DE" sz="1400" dirty="0"/>
              <a:t>WMS / WFS / WCS</a:t>
            </a:r>
          </a:p>
          <a:p>
            <a:pPr marL="861750" lvl="3" indent="-285750">
              <a:buFontTx/>
              <a:buChar char="-"/>
            </a:pPr>
            <a:endParaRPr lang="de-DE" sz="1400" b="1" dirty="0"/>
          </a:p>
          <a:p>
            <a:pPr marL="681750" lvl="1" indent="-285750">
              <a:buFontTx/>
              <a:buChar char="-"/>
            </a:pPr>
            <a:r>
              <a:rPr lang="de-DE" dirty="0"/>
              <a:t>Multi-</a:t>
            </a:r>
            <a:r>
              <a:rPr lang="de-DE" dirty="0" err="1"/>
              <a:t>Criteria</a:t>
            </a:r>
            <a:r>
              <a:rPr lang="de-DE" dirty="0"/>
              <a:t> </a:t>
            </a:r>
            <a:r>
              <a:rPr lang="de-DE" dirty="0" err="1"/>
              <a:t>Decision</a:t>
            </a:r>
            <a:r>
              <a:rPr lang="de-DE" dirty="0"/>
              <a:t> Analysis</a:t>
            </a:r>
          </a:p>
          <a:p>
            <a:pPr marL="285750" lvl="0" indent="-285750">
              <a:buFontTx/>
              <a:buChar char="-"/>
            </a:pPr>
            <a:r>
              <a:rPr lang="de-DE" sz="1600" b="1" dirty="0">
                <a:solidFill>
                  <a:srgbClr val="00305E"/>
                </a:solidFill>
              </a:rPr>
              <a:t>Datenbeschaffung</a:t>
            </a:r>
          </a:p>
          <a:p>
            <a:pPr marL="285750" lvl="0" indent="-285750">
              <a:buFontTx/>
              <a:buChar char="-"/>
            </a:pPr>
            <a:r>
              <a:rPr lang="de-DE" b="1" dirty="0"/>
              <a:t>Verarbeitung</a:t>
            </a:r>
          </a:p>
          <a:p>
            <a:pPr marL="285750" lvl="0" indent="-285750">
              <a:buFontTx/>
              <a:buChar char="-"/>
            </a:pPr>
            <a:r>
              <a:rPr lang="de-DE" sz="1600" b="1" dirty="0">
                <a:solidFill>
                  <a:srgbClr val="00305E"/>
                </a:solidFill>
              </a:rPr>
              <a:t>Visualis</a:t>
            </a:r>
            <a:r>
              <a:rPr lang="de-DE" b="1" dirty="0"/>
              <a:t>ierung</a:t>
            </a:r>
          </a:p>
          <a:p>
            <a:pPr marL="285750" lvl="0" indent="-285750">
              <a:buFontTx/>
              <a:buChar char="-"/>
            </a:pPr>
            <a:r>
              <a:rPr lang="de-DE" b="1" dirty="0"/>
              <a:t>Lizenz</a:t>
            </a:r>
          </a:p>
          <a:p>
            <a:pPr marL="285750" lvl="0" indent="-285750">
              <a:buFontTx/>
              <a:buChar char="-"/>
            </a:pPr>
            <a:r>
              <a:rPr lang="de-DE" b="1" dirty="0"/>
              <a:t>Einbindung (wann sichtbar? Nur für Berechnung)</a:t>
            </a:r>
          </a:p>
          <a:p>
            <a:pPr marL="285750" lvl="0" indent="-285750">
              <a:buFontTx/>
              <a:buChar char="-"/>
            </a:pPr>
            <a:r>
              <a:rPr lang="de-DE" b="1" dirty="0" err="1"/>
              <a:t>Beispielquerys</a:t>
            </a:r>
            <a:endParaRPr lang="de-DE" b="1" dirty="0"/>
          </a:p>
          <a:p>
            <a:pPr marL="285750" lvl="0" indent="-285750">
              <a:buFontTx/>
              <a:buChar char="-"/>
            </a:pPr>
            <a:r>
              <a:rPr lang="de-DE" b="1" dirty="0"/>
              <a:t>Wie sehen die Daten aus?</a:t>
            </a:r>
          </a:p>
          <a:p>
            <a:pPr marL="285750" lvl="0" indent="-285750">
              <a:buFontTx/>
              <a:buChar char="-"/>
            </a:pPr>
            <a:r>
              <a:rPr lang="de-DE" b="1" dirty="0"/>
              <a:t>Was steht drin</a:t>
            </a:r>
          </a:p>
          <a:p>
            <a:pPr marL="285750" lvl="0" indent="-285750">
              <a:buFontTx/>
              <a:buChar char="-"/>
            </a:pPr>
            <a:r>
              <a:rPr lang="de-DE" sz="1600" b="1" dirty="0">
                <a:solidFill>
                  <a:srgbClr val="00305E"/>
                </a:solidFill>
              </a:rPr>
              <a:t>Kommunikation mit Server</a:t>
            </a:r>
            <a:endParaRPr lang="de-DE" sz="1600" dirty="0">
              <a:solidFill>
                <a:srgbClr val="00305E"/>
              </a:solidFill>
            </a:endParaRPr>
          </a:p>
          <a:p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809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D931DD-9E4A-DE69-178E-BA6CE215E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Bike &amp; Ride Stationen</a:t>
            </a:r>
            <a:br>
              <a:rPr lang="de-DE" dirty="0"/>
            </a:br>
            <a:r>
              <a:rPr lang="de-DE" sz="1200" b="0" dirty="0"/>
              <a:t>/</a:t>
            </a:r>
            <a:r>
              <a:rPr lang="de-DE" sz="1200" b="0" dirty="0" err="1"/>
              <a:t>data</a:t>
            </a:r>
            <a:r>
              <a:rPr lang="de-DE" sz="1200" b="0" dirty="0"/>
              <a:t>/</a:t>
            </a:r>
            <a:r>
              <a:rPr lang="de-DE" sz="1200" b="0" dirty="0" err="1"/>
              <a:t>generated</a:t>
            </a:r>
            <a:r>
              <a:rPr lang="de-DE" sz="1200" b="0" dirty="0"/>
              <a:t>/</a:t>
            </a:r>
            <a:r>
              <a:rPr lang="de-DE" sz="1200" b="0" dirty="0" err="1"/>
              <a:t>wfs</a:t>
            </a:r>
            <a:r>
              <a:rPr lang="de-DE" sz="1200" b="0" dirty="0"/>
              <a:t>/</a:t>
            </a:r>
            <a:r>
              <a:rPr lang="de-DE" sz="1200" b="0" dirty="0" err="1"/>
              <a:t>bike_and_ride.geojson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92BC29-EA17-FE8D-773E-93553FEAABA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7335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D35FE1-4A58-2253-30D0-52C6BA8C2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Fahrradluftstationen</a:t>
            </a:r>
            <a:br>
              <a:rPr lang="de-DE" dirty="0"/>
            </a:br>
            <a:r>
              <a:rPr lang="de-DE" sz="1200" b="0" dirty="0"/>
              <a:t>/</a:t>
            </a:r>
            <a:r>
              <a:rPr lang="de-DE" sz="1200" b="0" dirty="0" err="1"/>
              <a:t>data</a:t>
            </a:r>
            <a:r>
              <a:rPr lang="de-DE" sz="1200" b="0" dirty="0"/>
              <a:t>/</a:t>
            </a:r>
            <a:r>
              <a:rPr lang="de-DE" sz="1200" b="0" dirty="0" err="1"/>
              <a:t>generated</a:t>
            </a:r>
            <a:r>
              <a:rPr lang="de-DE" sz="1200" b="0" dirty="0"/>
              <a:t>/</a:t>
            </a:r>
            <a:r>
              <a:rPr lang="de-DE" sz="1200" b="0" dirty="0" err="1"/>
              <a:t>wfs</a:t>
            </a:r>
            <a:r>
              <a:rPr lang="de-DE" sz="1200" b="0" dirty="0"/>
              <a:t>/</a:t>
            </a:r>
            <a:r>
              <a:rPr lang="de-DE" sz="1200" b="0" dirty="0" err="1"/>
              <a:t>bike_air_station.geojson</a:t>
            </a:r>
            <a:endParaRPr lang="de-DE" sz="12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4B7E061-B992-FC55-DC9D-96F6DDE15293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 bwMode="auto">
          <a:xfrm>
            <a:off x="874711" y="2871978"/>
            <a:ext cx="4624023" cy="15696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dirty="0"/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dirty="0"/>
              <a:t>"</a:t>
            </a:r>
            <a:r>
              <a:rPr lang="de-DE" altLang="de-DE" dirty="0" err="1"/>
              <a:t>betreiber</a:t>
            </a:r>
            <a:r>
              <a:rPr lang="de-DE" altLang="de-DE" dirty="0"/>
              <a:t>": "Bezirksamt Wandsbek",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dirty="0"/>
              <a:t> "</a:t>
            </a:r>
            <a:r>
              <a:rPr lang="de-DE" altLang="de-DE" dirty="0" err="1"/>
              <a:t>name</a:t>
            </a:r>
            <a:r>
              <a:rPr lang="de-DE" altLang="de-DE" dirty="0"/>
              <a:t>": "Rahlstedter Weg / Berner Heerweg",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dirty="0"/>
              <a:t>"kontakt": "bauhof@wandsbek.hamburg.de",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dirty="0"/>
              <a:t>"</a:t>
            </a:r>
            <a:r>
              <a:rPr lang="de-DE" altLang="de-DE" dirty="0" err="1"/>
              <a:t>anmerkungen</a:t>
            </a:r>
            <a:r>
              <a:rPr lang="de-DE" altLang="de-DE" dirty="0"/>
              <a:t>": "</a:t>
            </a:r>
            <a:r>
              <a:rPr lang="de-DE" altLang="de-DE" dirty="0" err="1"/>
              <a:t>Rasti</a:t>
            </a:r>
            <a:r>
              <a:rPr lang="de-DE" altLang="de-DE" dirty="0"/>
              <a:t>-Pumpe"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35808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0DA6D0-7FF9-BD5C-E91B-33A6695E2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Baustellen</a:t>
            </a:r>
            <a:br>
              <a:rPr lang="de-DE" dirty="0"/>
            </a:br>
            <a:r>
              <a:rPr lang="de-DE" sz="1200" b="0" dirty="0"/>
              <a:t>/</a:t>
            </a:r>
            <a:r>
              <a:rPr lang="de-DE" sz="1200" b="0" dirty="0" err="1"/>
              <a:t>data</a:t>
            </a:r>
            <a:r>
              <a:rPr lang="de-DE" sz="1200" b="0" dirty="0"/>
              <a:t>/</a:t>
            </a:r>
            <a:r>
              <a:rPr lang="de-DE" sz="1200" b="0" dirty="0" err="1"/>
              <a:t>generated</a:t>
            </a:r>
            <a:r>
              <a:rPr lang="de-DE" sz="1200" b="0" dirty="0"/>
              <a:t>/</a:t>
            </a:r>
            <a:r>
              <a:rPr lang="de-DE" sz="1200" b="0" dirty="0" err="1"/>
              <a:t>wfs</a:t>
            </a:r>
            <a:r>
              <a:rPr lang="de-DE" sz="1200" b="0" dirty="0"/>
              <a:t>/</a:t>
            </a:r>
            <a:r>
              <a:rPr lang="de-DE" sz="1200" b="0" dirty="0" err="1"/>
              <a:t>construction_sides.geojson</a:t>
            </a:r>
            <a:endParaRPr lang="de-DE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B6FA502-66A9-A9A5-A65E-5E433D1B691A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 bwMode="auto">
          <a:xfrm>
            <a:off x="874711" y="1640875"/>
            <a:ext cx="38627754" cy="403187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dirty="0"/>
              <a:t>{"</a:t>
            </a:r>
            <a:r>
              <a:rPr lang="de-DE" altLang="de-DE" dirty="0" err="1"/>
              <a:t>istoepnveingeschraenkt</a:t>
            </a:r>
            <a:r>
              <a:rPr lang="de-DE" altLang="de-DE" dirty="0"/>
              <a:t>": </a:t>
            </a:r>
            <a:r>
              <a:rPr lang="de-DE" altLang="de-DE" dirty="0" err="1"/>
              <a:t>false</a:t>
            </a:r>
            <a:r>
              <a:rPr lang="de-DE" altLang="de-DE" dirty="0"/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dirty="0"/>
              <a:t>"</a:t>
            </a:r>
            <a:r>
              <a:rPr lang="de-DE" altLang="de-DE" dirty="0" err="1"/>
              <a:t>anlass</a:t>
            </a:r>
            <a:r>
              <a:rPr lang="de-DE" altLang="de-DE" dirty="0"/>
              <a:t>": "Neubau durch die Techniker Krankenkasse",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dirty="0"/>
              <a:t>"</a:t>
            </a:r>
            <a:r>
              <a:rPr lang="de-DE" altLang="de-DE" dirty="0" err="1"/>
              <a:t>baubeginn</a:t>
            </a:r>
            <a:r>
              <a:rPr lang="de-DE" altLang="de-DE" dirty="0"/>
              <a:t>": "15.03.2021",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dirty="0"/>
              <a:t>"</a:t>
            </a:r>
            <a:r>
              <a:rPr lang="de-DE" altLang="de-DE" dirty="0" err="1"/>
              <a:t>istfreigegeben</a:t>
            </a:r>
            <a:r>
              <a:rPr lang="de-DE" altLang="de-DE" dirty="0"/>
              <a:t>": </a:t>
            </a:r>
            <a:r>
              <a:rPr lang="de-DE" altLang="de-DE" dirty="0" err="1"/>
              <a:t>true</a:t>
            </a:r>
            <a:r>
              <a:rPr lang="de-DE" altLang="de-DE" dirty="0"/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dirty="0"/>
              <a:t>"</a:t>
            </a:r>
            <a:r>
              <a:rPr lang="de-DE" altLang="de-DE" dirty="0" err="1"/>
              <a:t>hatinternetlink</a:t>
            </a:r>
            <a:r>
              <a:rPr lang="de-DE" altLang="de-DE" dirty="0"/>
              <a:t>": </a:t>
            </a:r>
            <a:r>
              <a:rPr lang="de-DE" altLang="de-DE" dirty="0" err="1"/>
              <a:t>false</a:t>
            </a:r>
            <a:r>
              <a:rPr lang="de-DE" altLang="de-DE" dirty="0"/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dirty="0"/>
              <a:t>"</a:t>
            </a:r>
            <a:r>
              <a:rPr lang="de-DE" altLang="de-DE" dirty="0" err="1"/>
              <a:t>hatumleitungsbeschreibung</a:t>
            </a:r>
            <a:r>
              <a:rPr lang="de-DE" altLang="de-DE" dirty="0"/>
              <a:t>": </a:t>
            </a:r>
            <a:r>
              <a:rPr lang="de-DE" altLang="de-DE" dirty="0" err="1"/>
              <a:t>false</a:t>
            </a:r>
            <a:r>
              <a:rPr lang="de-DE" altLang="de-DE" dirty="0"/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dirty="0"/>
              <a:t>"</a:t>
            </a:r>
            <a:r>
              <a:rPr lang="de-DE" altLang="de-DE" dirty="0" err="1"/>
              <a:t>iststoerung</a:t>
            </a:r>
            <a:r>
              <a:rPr lang="de-DE" altLang="de-DE" dirty="0"/>
              <a:t>": </a:t>
            </a:r>
            <a:r>
              <a:rPr lang="de-DE" altLang="de-DE" dirty="0" err="1"/>
              <a:t>true</a:t>
            </a:r>
            <a:r>
              <a:rPr lang="de-DE" altLang="de-DE" dirty="0"/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dirty="0"/>
              <a:t>"</a:t>
            </a:r>
            <a:r>
              <a:rPr lang="de-DE" altLang="de-DE" dirty="0" err="1"/>
              <a:t>organisation</a:t>
            </a:r>
            <a:r>
              <a:rPr lang="de-DE" altLang="de-DE" dirty="0"/>
              <a:t>": "Hochbau",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dirty="0"/>
              <a:t>"bauende": "31.12.2023",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dirty="0"/>
              <a:t>"</a:t>
            </a:r>
            <a:r>
              <a:rPr lang="de-DE" altLang="de-DE" dirty="0" err="1"/>
              <a:t>isthotspot</a:t>
            </a:r>
            <a:r>
              <a:rPr lang="de-DE" altLang="de-DE" dirty="0"/>
              <a:t>": </a:t>
            </a:r>
            <a:r>
              <a:rPr lang="de-DE" altLang="de-DE" dirty="0" err="1"/>
              <a:t>false</a:t>
            </a:r>
            <a:r>
              <a:rPr lang="de-DE" altLang="de-DE" dirty="0"/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dirty="0"/>
              <a:t>"</a:t>
            </a:r>
            <a:r>
              <a:rPr lang="de-DE" altLang="de-DE" dirty="0" err="1"/>
              <a:t>istparkraumeingeschraenkt</a:t>
            </a:r>
            <a:r>
              <a:rPr lang="de-DE" altLang="de-DE" dirty="0"/>
              <a:t>": </a:t>
            </a:r>
            <a:r>
              <a:rPr lang="de-DE" altLang="de-DE" dirty="0" err="1"/>
              <a:t>false</a:t>
            </a:r>
            <a:r>
              <a:rPr lang="de-DE" altLang="de-DE" dirty="0"/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dirty="0"/>
              <a:t>"</a:t>
            </a:r>
            <a:r>
              <a:rPr lang="de-DE" altLang="de-DE" dirty="0" err="1"/>
              <a:t>titel</a:t>
            </a:r>
            <a:r>
              <a:rPr lang="de-DE" altLang="de-DE" dirty="0"/>
              <a:t>": "Bramfelder </a:t>
            </a:r>
            <a:r>
              <a:rPr lang="de-DE" altLang="de-DE" dirty="0" err="1"/>
              <a:t>Stra</a:t>
            </a:r>
            <a:r>
              <a:rPr lang="de-DE" altLang="de-DE" dirty="0"/>
              <a:t>\u00dfe / Hochbau",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dirty="0"/>
              <a:t>"</a:t>
            </a:r>
            <a:r>
              <a:rPr lang="de-DE" altLang="de-DE" dirty="0" err="1"/>
              <a:t>istzugangeingeschraenkt</a:t>
            </a:r>
            <a:r>
              <a:rPr lang="de-DE" altLang="de-DE" dirty="0"/>
              <a:t>": </a:t>
            </a:r>
            <a:r>
              <a:rPr lang="de-DE" altLang="de-DE" dirty="0" err="1"/>
              <a:t>false</a:t>
            </a:r>
            <a:r>
              <a:rPr lang="de-DE" altLang="de-DE" dirty="0"/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dirty="0"/>
              <a:t>"</a:t>
            </a:r>
            <a:r>
              <a:rPr lang="de-DE" altLang="de-DE" dirty="0" err="1"/>
              <a:t>letzteaktualisierung</a:t>
            </a:r>
            <a:r>
              <a:rPr lang="de-DE" altLang="de-DE" dirty="0"/>
              <a:t>": "2022-04-06T11:26:30",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dirty="0"/>
              <a:t>"umfang": "Sperrung des rechten Fahrstreifens </a:t>
            </a:r>
            <a:r>
              <a:rPr lang="de-DE" altLang="de-DE" dirty="0" err="1"/>
              <a:t>stadtausw</a:t>
            </a:r>
            <a:r>
              <a:rPr lang="de-DE" altLang="de-DE" dirty="0"/>
              <a:t>\u00e4rts, es steht nur noch 1 Fahrstreifen zur </a:t>
            </a:r>
            <a:r>
              <a:rPr lang="de-DE" altLang="de-DE" dirty="0" err="1"/>
              <a:t>Verf</a:t>
            </a:r>
            <a:r>
              <a:rPr lang="de-DE" altLang="de-DE" dirty="0"/>
              <a:t>\u00fcgung.\n\</a:t>
            </a:r>
            <a:r>
              <a:rPr lang="de-DE" altLang="de-DE" dirty="0" err="1"/>
              <a:t>nEs</a:t>
            </a:r>
            <a:r>
              <a:rPr lang="de-DE" altLang="de-DE" dirty="0"/>
              <a:t> wird eine </a:t>
            </a:r>
            <a:r>
              <a:rPr lang="de-DE" altLang="de-DE" dirty="0" err="1"/>
              <a:t>lastabh</a:t>
            </a:r>
            <a:r>
              <a:rPr lang="de-DE" altLang="de-DE" dirty="0"/>
              <a:t>\u00e4ngige </a:t>
            </a:r>
            <a:r>
              <a:rPr lang="de-DE" altLang="de-DE" dirty="0" err="1"/>
              <a:t>Verkehrsf</a:t>
            </a:r>
            <a:r>
              <a:rPr lang="de-DE" altLang="de-DE" dirty="0"/>
              <a:t>\u00fchrung eingerichtet: Montag bis Donnerstag ab 15:00, Freitag ab 13:00 Uhr stehen </a:t>
            </a:r>
            <a:r>
              <a:rPr lang="de-DE" altLang="de-DE" dirty="0" err="1"/>
              <a:t>stadtAUSw</a:t>
            </a:r>
            <a:r>
              <a:rPr lang="de-DE" altLang="de-DE" dirty="0"/>
              <a:t>\u00e4rts 2 Fahrstreifen zur </a:t>
            </a:r>
            <a:r>
              <a:rPr lang="de-DE" altLang="de-DE" dirty="0" err="1"/>
              <a:t>Verf</a:t>
            </a:r>
            <a:r>
              <a:rPr lang="de-DE" altLang="de-DE" dirty="0"/>
              <a:t>\u00fcgung. Montag bis Freitag stehen bis 10:00 2 Fahrstreifen </a:t>
            </a:r>
            <a:r>
              <a:rPr lang="de-DE" altLang="de-DE" dirty="0" err="1"/>
              <a:t>stadtEINw</a:t>
            </a:r>
            <a:r>
              <a:rPr lang="de-DE" altLang="de-DE" dirty="0"/>
              <a:t>\u00e4rts zur </a:t>
            </a:r>
            <a:r>
              <a:rPr lang="de-DE" altLang="de-DE" dirty="0" err="1"/>
              <a:t>Verf</a:t>
            </a:r>
            <a:r>
              <a:rPr lang="de-DE" altLang="de-DE" dirty="0"/>
              <a:t>\u00fcgung.",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dirty="0"/>
              <a:t>"</a:t>
            </a:r>
            <a:r>
              <a:rPr lang="de-DE" altLang="de-DE" dirty="0" err="1"/>
              <a:t>mehrwert</a:t>
            </a:r>
            <a:r>
              <a:rPr lang="de-DE" altLang="de-DE" dirty="0"/>
              <a:t>": "-"}</a:t>
            </a:r>
          </a:p>
        </p:txBody>
      </p:sp>
    </p:spTree>
    <p:extLst>
      <p:ext uri="{BB962C8B-B14F-4D97-AF65-F5344CB8AC3E}">
        <p14:creationId xmlns:p14="http://schemas.microsoft.com/office/powerpoint/2010/main" val="563280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608658-E898-A650-4917-02F8FAC75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Verkehr</a:t>
            </a:r>
            <a:br>
              <a:rPr lang="de-DE" dirty="0"/>
            </a:br>
            <a:r>
              <a:rPr lang="de-DE" sz="1200" b="0" dirty="0"/>
              <a:t>/</a:t>
            </a:r>
            <a:r>
              <a:rPr lang="de-DE" sz="1200" b="0" dirty="0" err="1"/>
              <a:t>data</a:t>
            </a:r>
            <a:r>
              <a:rPr lang="de-DE" sz="1200" b="0" dirty="0"/>
              <a:t>/</a:t>
            </a:r>
            <a:r>
              <a:rPr lang="de-DE" sz="1200" b="0" dirty="0" err="1"/>
              <a:t>generated</a:t>
            </a:r>
            <a:r>
              <a:rPr lang="de-DE" sz="1200" b="0" dirty="0"/>
              <a:t>/</a:t>
            </a:r>
            <a:r>
              <a:rPr lang="de-DE" sz="1200" b="0" dirty="0" err="1"/>
              <a:t>wfs</a:t>
            </a:r>
            <a:r>
              <a:rPr lang="de-DE" sz="1200" b="0" dirty="0"/>
              <a:t>/</a:t>
            </a:r>
            <a:r>
              <a:rPr lang="de-DE" sz="1200" b="0" dirty="0" err="1"/>
              <a:t>traffic.geojson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973B3C6-54B4-FAE5-60C4-90E871D6350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3425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608658-E898-A650-4917-02F8FAC75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Verkehr</a:t>
            </a:r>
            <a:br>
              <a:rPr lang="de-DE" dirty="0"/>
            </a:br>
            <a:r>
              <a:rPr lang="de-DE" sz="1200" b="0" dirty="0"/>
              <a:t>/</a:t>
            </a:r>
            <a:r>
              <a:rPr lang="de-DE" sz="1200" b="0" dirty="0" err="1"/>
              <a:t>data</a:t>
            </a:r>
            <a:r>
              <a:rPr lang="de-DE" sz="1200" b="0" dirty="0"/>
              <a:t>/</a:t>
            </a:r>
            <a:r>
              <a:rPr lang="de-DE" sz="1200" b="0" dirty="0" err="1"/>
              <a:t>generated</a:t>
            </a:r>
            <a:r>
              <a:rPr lang="de-DE" sz="1200" b="0" dirty="0"/>
              <a:t>/</a:t>
            </a:r>
            <a:r>
              <a:rPr lang="de-DE" sz="1200" b="0" dirty="0" err="1"/>
              <a:t>wfs</a:t>
            </a:r>
            <a:r>
              <a:rPr lang="de-DE" sz="1200" b="0" dirty="0"/>
              <a:t>/</a:t>
            </a:r>
            <a:r>
              <a:rPr lang="de-DE" sz="1200" b="0" dirty="0" err="1"/>
              <a:t>traffic.geojson</a:t>
            </a:r>
            <a:endParaRPr lang="de-DE" dirty="0"/>
          </a:p>
        </p:txBody>
      </p:sp>
      <p:pic>
        <p:nvPicPr>
          <p:cNvPr id="5" name="Inhaltsplatzhalter 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59134C06-E43A-9F5B-B5A9-3B3534B5CA8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983" y="1030075"/>
            <a:ext cx="8527392" cy="4930001"/>
          </a:xfrm>
        </p:spPr>
      </p:pic>
    </p:spTree>
    <p:extLst>
      <p:ext uri="{BB962C8B-B14F-4D97-AF65-F5344CB8AC3E}">
        <p14:creationId xmlns:p14="http://schemas.microsoft.com/office/powerpoint/2010/main" val="1903676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A27803-33EF-6569-49E4-689AFD0EE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Multi-</a:t>
            </a:r>
            <a:r>
              <a:rPr lang="de-DE" dirty="0" err="1"/>
              <a:t>Criteria</a:t>
            </a:r>
            <a:r>
              <a:rPr lang="de-DE" dirty="0"/>
              <a:t> </a:t>
            </a:r>
            <a:r>
              <a:rPr lang="de-DE" dirty="0" err="1"/>
              <a:t>Decision</a:t>
            </a:r>
            <a:r>
              <a:rPr lang="de-DE" dirty="0"/>
              <a:t> Analysis</a:t>
            </a:r>
            <a:br>
              <a:rPr lang="de-DE" dirty="0"/>
            </a:br>
            <a:r>
              <a:rPr lang="de-DE" b="0" dirty="0"/>
              <a:t>Ermittlung von Unfallschwerpunkten in Hamburg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508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57854E-2087-673C-0736-B3C5EDE8D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Kriterien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6EE91F-4320-0160-9150-5357B5EC3B6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Anzahl der Unfälle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Schwere der Unfälle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Fläche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Stärke des Verkehrs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1323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3393A1-CFD0-3322-DB60-0A0086027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3B1679-B9F4-93B3-F0F3-0AA645F53B8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Unfälle</a:t>
            </a:r>
          </a:p>
          <a:p>
            <a:r>
              <a:rPr lang="de-DE" dirty="0">
                <a:hlinkClick r:id="rId2"/>
              </a:rPr>
              <a:t>https://unfallatlas.statistikportal.de/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3034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3393A1-CFD0-3322-DB60-0A0086027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3B1679-B9F4-93B3-F0F3-0AA645F53B8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Unfälle</a:t>
            </a:r>
          </a:p>
          <a:p>
            <a:r>
              <a:rPr lang="de-DE" dirty="0">
                <a:hlinkClick r:id="rId2"/>
              </a:rPr>
              <a:t>https://unfallatlas.statistikportal.de/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0075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3393A1-CFD0-3322-DB60-0A0086027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3B1679-B9F4-93B3-F0F3-0AA645F53B8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Straßen</a:t>
            </a:r>
          </a:p>
          <a:p>
            <a:r>
              <a:rPr lang="de-DE" dirty="0"/>
              <a:t>OpenStreetMap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4631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D9911D-FFBA-8FE5-C4CF-B5C189C8B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Begriffe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AE061A-8B9B-628B-1B9C-E89276E092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Feature</a:t>
            </a:r>
            <a:r>
              <a:rPr lang="de-DE" dirty="0"/>
              <a:t> … Geoobjekt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Abstrahiertes Objekt der realen Welt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Immer ein </a:t>
            </a:r>
            <a:r>
              <a:rPr lang="de-DE" i="1" dirty="0"/>
              <a:t>Geometrie</a:t>
            </a:r>
            <a:r>
              <a:rPr lang="de-DE" dirty="0"/>
              <a:t> Attribut (Punkt, Polylinie, Polygon, …)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Zusätzlich nicht-räumliche Attribute (Fachdaten wie Farbe, Name, Anzahl, …)</a:t>
            </a:r>
          </a:p>
          <a:p>
            <a:pPr lvl="1" indent="0">
              <a:buNone/>
            </a:pPr>
            <a:endParaRPr lang="de-DE" dirty="0"/>
          </a:p>
          <a:p>
            <a:r>
              <a:rPr lang="de-DE" b="1" dirty="0"/>
              <a:t>Feature Class </a:t>
            </a:r>
            <a:r>
              <a:rPr lang="de-DE" dirty="0"/>
              <a:t>… Sammlung von Features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Selbe räumliche Repräsentation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Gemeinsame Attribute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In </a:t>
            </a:r>
            <a:r>
              <a:rPr lang="de-DE" dirty="0" err="1"/>
              <a:t>GeoJSON</a:t>
            </a:r>
            <a:r>
              <a:rPr lang="de-DE" dirty="0"/>
              <a:t> „</a:t>
            </a:r>
            <a:r>
              <a:rPr lang="de-DE" i="1" dirty="0" err="1"/>
              <a:t>FeatureCollection</a:t>
            </a:r>
            <a:r>
              <a:rPr lang="de-DE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863714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2EF9F-35D3-9A48-E9E4-01ADF1BDC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Vorgehensweise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66A1F4-3A33-CDA1-27EF-5EAE5C491AE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altLang="de-DE" b="1" dirty="0"/>
              <a:t>Skript	</a:t>
            </a:r>
            <a:r>
              <a:rPr lang="de-DE" altLang="de-DE" dirty="0"/>
              <a:t>generate_accident_black_spots.py</a:t>
            </a:r>
          </a:p>
          <a:p>
            <a:endParaRPr lang="de-DE" alt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dirty="0"/>
              <a:t>Führt bei Bedarf Download aus (</a:t>
            </a:r>
            <a:r>
              <a:rPr lang="de-DE" altLang="de-DE" dirty="0" err="1"/>
              <a:t>get_accidents</a:t>
            </a:r>
            <a:r>
              <a:rPr lang="de-DE" altLang="de-DE" dirty="0"/>
              <a:t> Funktion) (~ 15-20 Minuten)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dirty="0"/>
              <a:t>Alle Scores und Variablen sind konfigurierbar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dirty="0"/>
              <a:t>Ausführungszeit Berechnung ~2 Minuten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dirty="0"/>
              <a:t>Beliebig erweiterbar auf andere Gebiete (benötigt neue Straßendaten &amp; Boundary)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01573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25FC46-1A52-7A14-E031-ABAC20766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Vorgehensweise</a:t>
            </a:r>
            <a:br>
              <a:rPr lang="de-DE" dirty="0"/>
            </a:br>
            <a:r>
              <a:rPr lang="de-DE" b="0" dirty="0"/>
              <a:t>Unfalldaten herunterladen</a:t>
            </a:r>
            <a:endParaRPr lang="de-DE" dirty="0"/>
          </a:p>
        </p:txBody>
      </p:sp>
      <p:pic>
        <p:nvPicPr>
          <p:cNvPr id="5" name="Inhaltsplatzhalter 4" descr="Ein Bild, das Karte, Text enthält.&#10;&#10;Automatisch generierte Beschreibung">
            <a:extLst>
              <a:ext uri="{FF2B5EF4-FFF2-40B4-BE49-F238E27FC236}">
                <a16:creationId xmlns:a16="http://schemas.microsoft.com/office/drawing/2014/main" id="{0C0BD580-FFE2-B87E-E60F-FA287E69954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083" y="1484313"/>
            <a:ext cx="8163946" cy="4344987"/>
          </a:xfrm>
        </p:spPr>
      </p:pic>
    </p:spTree>
    <p:extLst>
      <p:ext uri="{BB962C8B-B14F-4D97-AF65-F5344CB8AC3E}">
        <p14:creationId xmlns:p14="http://schemas.microsoft.com/office/powerpoint/2010/main" val="7262418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25FC46-1A52-7A14-E031-ABAC20766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Vorgehensweise</a:t>
            </a:r>
            <a:br>
              <a:rPr lang="de-DE" dirty="0"/>
            </a:br>
            <a:r>
              <a:rPr lang="de-DE" b="0" dirty="0"/>
              <a:t>Grenzen von Hamburg</a:t>
            </a:r>
            <a:endParaRPr lang="de-DE" dirty="0"/>
          </a:p>
        </p:txBody>
      </p:sp>
      <p:pic>
        <p:nvPicPr>
          <p:cNvPr id="7" name="Inhaltsplatzhalter 6" descr="Ein Bild, das Karte, Text enthält.&#10;&#10;Automatisch generierte Beschreibung">
            <a:extLst>
              <a:ext uri="{FF2B5EF4-FFF2-40B4-BE49-F238E27FC236}">
                <a16:creationId xmlns:a16="http://schemas.microsoft.com/office/drawing/2014/main" id="{EEC7E872-6084-7CFE-3AE7-55F1F3F2C69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454" y="1484313"/>
            <a:ext cx="8187205" cy="4344987"/>
          </a:xfrm>
        </p:spPr>
      </p:pic>
    </p:spTree>
    <p:extLst>
      <p:ext uri="{BB962C8B-B14F-4D97-AF65-F5344CB8AC3E}">
        <p14:creationId xmlns:p14="http://schemas.microsoft.com/office/powerpoint/2010/main" val="1147467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25FC46-1A52-7A14-E031-ABAC20766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Vorgehensweise</a:t>
            </a:r>
            <a:br>
              <a:rPr lang="de-DE" dirty="0"/>
            </a:br>
            <a:r>
              <a:rPr lang="de-DE" b="0" dirty="0"/>
              <a:t>Grenzen von Hamburg</a:t>
            </a:r>
            <a:endParaRPr lang="de-DE" dirty="0"/>
          </a:p>
        </p:txBody>
      </p:sp>
      <p:pic>
        <p:nvPicPr>
          <p:cNvPr id="9" name="Inhaltsplatzhalter 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118C0A6F-EF07-ADFD-E5A0-56321BF868F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166" y="1484313"/>
            <a:ext cx="6871780" cy="4344987"/>
          </a:xfrm>
        </p:spPr>
      </p:pic>
    </p:spTree>
    <p:extLst>
      <p:ext uri="{BB962C8B-B14F-4D97-AF65-F5344CB8AC3E}">
        <p14:creationId xmlns:p14="http://schemas.microsoft.com/office/powerpoint/2010/main" val="42121529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25FC46-1A52-7A14-E031-ABAC20766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Vorgehensweise</a:t>
            </a:r>
            <a:br>
              <a:rPr lang="de-DE" dirty="0"/>
            </a:br>
            <a:r>
              <a:rPr lang="de-DE" b="0" dirty="0"/>
              <a:t>Puffern von Punktdaten zur „Gruppierung“</a:t>
            </a:r>
            <a:endParaRPr lang="de-DE" dirty="0"/>
          </a:p>
        </p:txBody>
      </p:sp>
      <p:pic>
        <p:nvPicPr>
          <p:cNvPr id="7" name="Inhaltsplatzhalter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57F000F8-E8A9-B55A-4A60-DFE3AFD941C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679" y="1484313"/>
            <a:ext cx="8164755" cy="4344987"/>
          </a:xfrm>
        </p:spPr>
      </p:pic>
    </p:spTree>
    <p:extLst>
      <p:ext uri="{BB962C8B-B14F-4D97-AF65-F5344CB8AC3E}">
        <p14:creationId xmlns:p14="http://schemas.microsoft.com/office/powerpoint/2010/main" val="27007549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25FC46-1A52-7A14-E031-ABAC20766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Vorgehensweise</a:t>
            </a:r>
            <a:br>
              <a:rPr lang="de-DE" dirty="0"/>
            </a:br>
            <a:r>
              <a:rPr lang="de-DE" b="0" dirty="0"/>
              <a:t>Zusammenführen überlappender Puffer (</a:t>
            </a:r>
            <a:r>
              <a:rPr lang="de-DE" b="0" dirty="0" err="1"/>
              <a:t>Dissolve</a:t>
            </a:r>
            <a:r>
              <a:rPr lang="de-DE" b="0" dirty="0"/>
              <a:t>)</a:t>
            </a:r>
            <a:endParaRPr lang="de-DE" dirty="0"/>
          </a:p>
        </p:txBody>
      </p:sp>
      <p:pic>
        <p:nvPicPr>
          <p:cNvPr id="6" name="Inhaltsplatzhalter 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4F0A2222-4FEB-F1E2-580D-56879EDC13B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763" y="1484313"/>
            <a:ext cx="8196587" cy="4344987"/>
          </a:xfrm>
        </p:spPr>
      </p:pic>
    </p:spTree>
    <p:extLst>
      <p:ext uri="{BB962C8B-B14F-4D97-AF65-F5344CB8AC3E}">
        <p14:creationId xmlns:p14="http://schemas.microsoft.com/office/powerpoint/2010/main" val="22774266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25FC46-1A52-7A14-E031-ABAC20766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Vorgehensweise</a:t>
            </a:r>
            <a:br>
              <a:rPr lang="de-DE" dirty="0"/>
            </a:br>
            <a:r>
              <a:rPr lang="de-DE" b="0" dirty="0"/>
              <a:t>Straßendaten (gefiltert nach Hauptverkehrsadern)</a:t>
            </a:r>
            <a:endParaRPr lang="de-DE" dirty="0"/>
          </a:p>
        </p:txBody>
      </p:sp>
      <p:pic>
        <p:nvPicPr>
          <p:cNvPr id="7" name="Inhaltsplatzhalter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115661CE-9A79-DFFA-FF81-D96A2F99E22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273" y="1484313"/>
            <a:ext cx="7207566" cy="4344987"/>
          </a:xfrm>
        </p:spPr>
      </p:pic>
    </p:spTree>
    <p:extLst>
      <p:ext uri="{BB962C8B-B14F-4D97-AF65-F5344CB8AC3E}">
        <p14:creationId xmlns:p14="http://schemas.microsoft.com/office/powerpoint/2010/main" val="9605624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D4842-B571-41F8-45F6-FF4F18C25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Vorgehensweise</a:t>
            </a:r>
            <a:br>
              <a:rPr lang="de-DE" dirty="0"/>
            </a:br>
            <a:r>
              <a:rPr lang="de-DE" b="0" dirty="0"/>
              <a:t>Score Berechnung Straßen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D28BD9-6BA9-43A8-C2AF-746B4F07D7B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Verschneiden von Straßen mit Unfallpufferobjekte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Motorway</a:t>
            </a:r>
            <a:r>
              <a:rPr lang="de-DE" dirty="0"/>
              <a:t> … 1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Primary </a:t>
            </a:r>
            <a:r>
              <a:rPr lang="de-DE" dirty="0" err="1"/>
              <a:t>road</a:t>
            </a:r>
            <a:r>
              <a:rPr lang="de-DE" dirty="0"/>
              <a:t> … 1.2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Secondary</a:t>
            </a:r>
            <a:r>
              <a:rPr lang="de-DE" dirty="0"/>
              <a:t> </a:t>
            </a:r>
            <a:r>
              <a:rPr lang="de-DE" dirty="0" err="1"/>
              <a:t>road</a:t>
            </a:r>
            <a:r>
              <a:rPr lang="de-DE" dirty="0"/>
              <a:t> … 1.5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Keine … 2</a:t>
            </a:r>
          </a:p>
          <a:p>
            <a:endParaRPr lang="de-DE" b="1" dirty="0"/>
          </a:p>
          <a:p>
            <a:r>
              <a:rPr lang="de-DE" b="1" dirty="0" err="1"/>
              <a:t>score_road</a:t>
            </a:r>
            <a:endParaRPr lang="de-DE" b="1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Maximum Wert der verschnittenen Straßen</a:t>
            </a:r>
          </a:p>
        </p:txBody>
      </p:sp>
    </p:spTree>
    <p:extLst>
      <p:ext uri="{BB962C8B-B14F-4D97-AF65-F5344CB8AC3E}">
        <p14:creationId xmlns:p14="http://schemas.microsoft.com/office/powerpoint/2010/main" val="27500678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D4842-B571-41F8-45F6-FF4F18C25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Vorgehensweise</a:t>
            </a:r>
            <a:br>
              <a:rPr lang="de-DE" dirty="0"/>
            </a:br>
            <a:r>
              <a:rPr lang="de-DE" b="0" dirty="0"/>
              <a:t>Score Berechnung Dichte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D28BD9-6BA9-43A8-C2AF-746B4F07D7B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Referenzwert: 	Radius Buffer * 3.1415</a:t>
            </a:r>
          </a:p>
          <a:p>
            <a:endParaRPr lang="de-DE" dirty="0"/>
          </a:p>
          <a:p>
            <a:r>
              <a:rPr lang="de-DE" b="1" dirty="0" err="1"/>
              <a:t>score_area</a:t>
            </a:r>
            <a:endParaRPr lang="de-DE" b="1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Referenzwert – (Fläche Unfallpuffer / Anzahl Unfall)</a:t>
            </a:r>
          </a:p>
        </p:txBody>
      </p:sp>
    </p:spTree>
    <p:extLst>
      <p:ext uri="{BB962C8B-B14F-4D97-AF65-F5344CB8AC3E}">
        <p14:creationId xmlns:p14="http://schemas.microsoft.com/office/powerpoint/2010/main" val="20254531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D4842-B571-41F8-45F6-FF4F18C25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Vorgehensweise</a:t>
            </a:r>
            <a:br>
              <a:rPr lang="de-DE" dirty="0"/>
            </a:br>
            <a:r>
              <a:rPr lang="de-DE" b="0" dirty="0"/>
              <a:t>Score Berechnung Verletzlichkeit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D28BD9-6BA9-43A8-C2AF-746B4F07D7B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Verschneiden von Unfalldaten mit Unfallpufferobjekte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Leichtverletzte … 1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Schwerverletzte … 2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Tote … 3</a:t>
            </a:r>
          </a:p>
          <a:p>
            <a:r>
              <a:rPr lang="de-DE" b="1" dirty="0" err="1"/>
              <a:t>score_vulnerabilty</a:t>
            </a:r>
            <a:endParaRPr lang="de-DE" b="1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Summe Schwere Unfall / Anzahl Unfälle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342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469EAE-D418-0E5F-3694-A93D0EB23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OpenStreetMap</a:t>
            </a:r>
          </a:p>
        </p:txBody>
      </p:sp>
    </p:spTree>
    <p:extLst>
      <p:ext uri="{BB962C8B-B14F-4D97-AF65-F5344CB8AC3E}">
        <p14:creationId xmlns:p14="http://schemas.microsoft.com/office/powerpoint/2010/main" val="12902569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19B033-453B-DB13-A903-2498EC128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199DD0-EAB6-2A2F-C1AB-58C8F20EE42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 err="1"/>
              <a:t>total_score</a:t>
            </a:r>
            <a:endParaRPr lang="de-DE" b="1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score_road</a:t>
            </a:r>
            <a:r>
              <a:rPr lang="de-DE" dirty="0"/>
              <a:t> * </a:t>
            </a:r>
            <a:r>
              <a:rPr lang="de-DE" dirty="0" err="1"/>
              <a:t>score_vulnerabilty</a:t>
            </a:r>
            <a:r>
              <a:rPr lang="de-DE" dirty="0"/>
              <a:t> * </a:t>
            </a:r>
            <a:r>
              <a:rPr lang="de-DE" dirty="0" err="1"/>
              <a:t>score_area</a:t>
            </a:r>
            <a:endParaRPr lang="de-DE" dirty="0"/>
          </a:p>
          <a:p>
            <a:endParaRPr lang="de-DE" dirty="0"/>
          </a:p>
          <a:p>
            <a:r>
              <a:rPr lang="de-DE" dirty="0"/>
              <a:t>Score kann nicht in mit anderen Scores verglichen werden: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Extremer Unfallschwerpunkt würde alle anderen validen Unfallschwerpunkte „klein“ wirken lassen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Fester Grenzwert</a:t>
            </a:r>
          </a:p>
          <a:p>
            <a:endParaRPr lang="de-DE" dirty="0"/>
          </a:p>
          <a:p>
            <a:r>
              <a:rPr lang="de-DE" dirty="0"/>
              <a:t>= </a:t>
            </a:r>
            <a:r>
              <a:rPr lang="de-DE" b="1" dirty="0"/>
              <a:t>6 Unfallschwerpunkte</a:t>
            </a:r>
          </a:p>
        </p:txBody>
      </p:sp>
    </p:spTree>
    <p:extLst>
      <p:ext uri="{BB962C8B-B14F-4D97-AF65-F5344CB8AC3E}">
        <p14:creationId xmlns:p14="http://schemas.microsoft.com/office/powerpoint/2010/main" val="19206830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6B5634-7C58-A0C2-9D3C-EC29AB69C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DBE6CA6-7AF7-C7FF-3071-C62E9BE88CA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252" y="-173707"/>
            <a:ext cx="5896268" cy="3790950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E386E7C-BFAA-7D89-0B5F-E1D6AB49F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258" y="3534497"/>
            <a:ext cx="6176821" cy="345876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463107C-B3B5-6121-C652-1300439FF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8658" y="788671"/>
            <a:ext cx="4974415" cy="305817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FCD72FA-2586-686D-05BB-3A753C27FB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3" y="3838541"/>
            <a:ext cx="3591608" cy="244544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C7E55DF-772B-F647-5BA4-946104A76E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667" y="421583"/>
            <a:ext cx="4158481" cy="291978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277A9F0-3D40-51BB-0A4D-B9834DDCAF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924" y="3227068"/>
            <a:ext cx="4005705" cy="275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431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D0A7A96-93DE-4394-F451-6AC0E8211B6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25" y="2339975"/>
            <a:ext cx="5416550" cy="2632075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92F91A3-9BC1-9FED-209A-AD20404A3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113" y="2339975"/>
            <a:ext cx="5092700" cy="26320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EB46396-6C3A-F059-F428-8C2B331DB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 anchor="t">
            <a:normAutofit fontScale="90000"/>
          </a:bodyPr>
          <a:lstStyle/>
          <a:p>
            <a:r>
              <a:rPr lang="de-DE" dirty="0"/>
              <a:t>Diskussion</a:t>
            </a:r>
            <a:br>
              <a:rPr lang="de-DE" dirty="0"/>
            </a:br>
            <a:r>
              <a:rPr lang="de-DE" b="0" dirty="0"/>
              <a:t>Reicht pure Anzahl der Unfälle nicht aus?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33CB8B8-96A3-0F3A-ABEA-08814B73CF2F}"/>
              </a:ext>
            </a:extLst>
          </p:cNvPr>
          <p:cNvSpPr txBox="1"/>
          <p:nvPr/>
        </p:nvSpPr>
        <p:spPr>
          <a:xfrm>
            <a:off x="2575355" y="1695068"/>
            <a:ext cx="2012089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11 Unfälle</a:t>
            </a:r>
          </a:p>
          <a:p>
            <a:pPr algn="ctr"/>
            <a:r>
              <a:rPr lang="de-DE" dirty="0"/>
              <a:t>Unfallschwerpunkt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FFF2C20-D45D-5186-A58A-69DB7EBBE9A1}"/>
              </a:ext>
            </a:extLst>
          </p:cNvPr>
          <p:cNvSpPr txBox="1"/>
          <p:nvPr/>
        </p:nvSpPr>
        <p:spPr>
          <a:xfrm>
            <a:off x="7660968" y="1695067"/>
            <a:ext cx="2492990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16 Unfälle</a:t>
            </a:r>
          </a:p>
          <a:p>
            <a:pPr algn="ctr"/>
            <a:r>
              <a:rPr lang="de-DE" dirty="0"/>
              <a:t>Kein Unfallschwerpunkt</a:t>
            </a:r>
          </a:p>
        </p:txBody>
      </p:sp>
    </p:spTree>
    <p:extLst>
      <p:ext uri="{BB962C8B-B14F-4D97-AF65-F5344CB8AC3E}">
        <p14:creationId xmlns:p14="http://schemas.microsoft.com/office/powerpoint/2010/main" val="7997820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3A565E-77D4-793B-C640-B3F30FD84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Einbindung in die App</a:t>
            </a:r>
            <a:br>
              <a:rPr lang="de-DE" dirty="0"/>
            </a:br>
            <a:r>
              <a:rPr lang="de-DE" b="0" dirty="0" err="1"/>
              <a:t>Mapbox</a:t>
            </a:r>
            <a:r>
              <a:rPr lang="de-DE" b="0" dirty="0"/>
              <a:t> GL, </a:t>
            </a:r>
            <a:r>
              <a:rPr lang="de-DE" b="0" dirty="0" err="1"/>
              <a:t>PostGIS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1636044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F3959A-49FD-A673-690F-5FA88038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Einbindung von </a:t>
            </a:r>
            <a:r>
              <a:rPr lang="de-DE" dirty="0" err="1"/>
              <a:t>GeoJSON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6A1156-CF03-6D4C-4797-8BCE648C756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80924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64565C-31B5-0210-67A9-05467C76C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Einbindung von WMS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D3DF68-B6A1-60EE-4D5F-299080229B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6181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1BDA7E-9654-5E3E-ED0D-B724D7E98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BB83096D-ABA0-6D52-87B6-25E045B08708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390583004"/>
              </p:ext>
            </p:extLst>
          </p:nvPr>
        </p:nvGraphicFramePr>
        <p:xfrm>
          <a:off x="874713" y="1484313"/>
          <a:ext cx="10580686" cy="271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0343">
                  <a:extLst>
                    <a:ext uri="{9D8B030D-6E8A-4147-A177-3AD203B41FA5}">
                      <a16:colId xmlns:a16="http://schemas.microsoft.com/office/drawing/2014/main" val="3672905480"/>
                    </a:ext>
                  </a:extLst>
                </a:gridCol>
                <a:gridCol w="5290343">
                  <a:extLst>
                    <a:ext uri="{9D8B030D-6E8A-4147-A177-3AD203B41FA5}">
                      <a16:colId xmlns:a16="http://schemas.microsoft.com/office/drawing/2014/main" val="36119343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4400" dirty="0">
                          <a:solidFill>
                            <a:srgbClr val="92D050"/>
                          </a:solidFill>
                        </a:rPr>
                        <a:t>+</a:t>
                      </a:r>
                      <a:r>
                        <a:rPr lang="de-DE" sz="32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algn="ctr"/>
                      <a:endParaRPr lang="de-DE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4400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  <a:p>
                      <a:pPr algn="ctr"/>
                      <a:endParaRPr lang="de-DE" sz="32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617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Von Community erstellt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Frei zugänglich für alle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Keine Lizenz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Große Anzahl umfangreicher Datensätze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Fehlerhafte Daten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Keine Garantie für Vollständigkeit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2398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8572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EE68A5-807C-7E06-1C2C-378F90C1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Datengrundlage</a:t>
            </a:r>
            <a:br>
              <a:rPr lang="de-DE" dirty="0"/>
            </a:br>
            <a:r>
              <a:rPr lang="de-DE" b="0" dirty="0"/>
              <a:t>Attribute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F034C8-B241-4751-C6A3-73BA2B54035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4" name="Tabelle 5">
            <a:extLst>
              <a:ext uri="{FF2B5EF4-FFF2-40B4-BE49-F238E27FC236}">
                <a16:creationId xmlns:a16="http://schemas.microsoft.com/office/drawing/2014/main" id="{C28F1730-C4E6-BB1D-F07A-8AF379B0D2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299741"/>
              </p:ext>
            </p:extLst>
          </p:nvPr>
        </p:nvGraphicFramePr>
        <p:xfrm>
          <a:off x="2794793" y="2599372"/>
          <a:ext cx="6602413" cy="212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8899">
                  <a:extLst>
                    <a:ext uri="{9D8B030D-6E8A-4147-A177-3AD203B41FA5}">
                      <a16:colId xmlns:a16="http://schemas.microsoft.com/office/drawing/2014/main" val="4197694210"/>
                    </a:ext>
                  </a:extLst>
                </a:gridCol>
                <a:gridCol w="5243514">
                  <a:extLst>
                    <a:ext uri="{9D8B030D-6E8A-4147-A177-3AD203B41FA5}">
                      <a16:colId xmlns:a16="http://schemas.microsoft.com/office/drawing/2014/main" val="275892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i="1" dirty="0"/>
                        <a:t>OBJECTID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Index innerhalb der </a:t>
                      </a:r>
                      <a:r>
                        <a:rPr lang="de-DE" dirty="0" err="1"/>
                        <a:t>FeatureClass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241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i="1" dirty="0" err="1"/>
                        <a:t>osm_id</a:t>
                      </a:r>
                      <a:endParaRPr lang="de-DE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ID aus dem OpenStreetMap Datensatz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463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i="1" dirty="0" err="1"/>
                        <a:t>shape</a:t>
                      </a:r>
                      <a:endParaRPr lang="de-DE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Geometrie Attribut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213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i="1" dirty="0" err="1"/>
                        <a:t>fclass</a:t>
                      </a:r>
                      <a:endParaRPr lang="de-DE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Art des Features (</a:t>
                      </a:r>
                      <a:r>
                        <a:rPr lang="de-DE" dirty="0" err="1"/>
                        <a:t>parking_bicycle</a:t>
                      </a:r>
                      <a:r>
                        <a:rPr lang="de-DE" dirty="0"/>
                        <a:t>, 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605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i="1" dirty="0" err="1"/>
                        <a:t>name</a:t>
                      </a:r>
                      <a:endParaRPr lang="de-DE" b="0" i="1" dirty="0"/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Name des Ortes sofern vorhanden (Name eines Fahrradladens)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010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4004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FF417B-5208-53A6-F509-E793B3B50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Datengrundlage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CB14B5-45A4-6821-AFC2-A0C1ACF22A8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028700"/>
            <a:ext cx="10580688" cy="4344987"/>
          </a:xfrm>
        </p:spPr>
        <p:txBody>
          <a:bodyPr/>
          <a:lstStyle/>
          <a:p>
            <a:r>
              <a:rPr lang="de-DE" b="1" dirty="0"/>
              <a:t>Quelle </a:t>
            </a:r>
            <a:r>
              <a:rPr lang="de-DE" altLang="de-DE" dirty="0">
                <a:hlinkClick r:id="rId2"/>
              </a:rPr>
              <a:t>https://download.geofabrik.de/europe/germany/hamburg.html</a:t>
            </a:r>
            <a:endParaRPr lang="de-DE" altLang="de-DE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gis_osm_pois_free.shp</a:t>
            </a:r>
            <a:r>
              <a:rPr lang="de-DE" dirty="0"/>
              <a:t> / </a:t>
            </a:r>
            <a:r>
              <a:rPr lang="de-DE" dirty="0" err="1"/>
              <a:t>gis_osm_pois_a_free.shp</a:t>
            </a:r>
            <a:r>
              <a:rPr lang="de-DE" dirty="0"/>
              <a:t> 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gis_osm_traffic_free.shp</a:t>
            </a:r>
            <a:r>
              <a:rPr lang="de-DE" dirty="0"/>
              <a:t> / </a:t>
            </a:r>
            <a:r>
              <a:rPr lang="de-DE" dirty="0" err="1"/>
              <a:t>gis_osm_traffic_a_free.shp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b="1" dirty="0"/>
              <a:t>Verarbeitung</a:t>
            </a:r>
            <a:r>
              <a:rPr lang="de-DE" dirty="0"/>
              <a:t> export_osm_data.py </a:t>
            </a:r>
          </a:p>
          <a:p>
            <a:endParaRPr lang="de-DE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Liest Daten aus .</a:t>
            </a:r>
            <a:r>
              <a:rPr lang="de-DE" dirty="0" err="1"/>
              <a:t>shp</a:t>
            </a:r>
            <a:r>
              <a:rPr lang="de-DE" dirty="0"/>
              <a:t>-Datei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Filtert nach </a:t>
            </a:r>
            <a:r>
              <a:rPr lang="de-DE" i="1" dirty="0" err="1"/>
              <a:t>fclass</a:t>
            </a:r>
            <a:r>
              <a:rPr lang="de-DE" i="1" dirty="0"/>
              <a:t> </a:t>
            </a:r>
            <a:r>
              <a:rPr lang="de-DE" dirty="0"/>
              <a:t>Wert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Exportiert gefilterte Features als .</a:t>
            </a:r>
            <a:r>
              <a:rPr lang="de-DE" dirty="0" err="1"/>
              <a:t>geojson</a:t>
            </a:r>
            <a:r>
              <a:rPr lang="de-DE" dirty="0"/>
              <a:t>-Datei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556213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BB969D-5C5D-A3C3-98F7-37AC9D9D5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Fahrradständer</a:t>
            </a:r>
            <a:br>
              <a:rPr lang="de-DE" dirty="0"/>
            </a:br>
            <a:r>
              <a:rPr lang="de-DE" sz="1200" b="0" dirty="0"/>
              <a:t>/</a:t>
            </a:r>
            <a:r>
              <a:rPr lang="de-DE" sz="1200" b="0" dirty="0" err="1"/>
              <a:t>data</a:t>
            </a:r>
            <a:r>
              <a:rPr lang="de-DE" sz="1200" b="0" dirty="0"/>
              <a:t>/</a:t>
            </a:r>
            <a:r>
              <a:rPr lang="de-DE" sz="1200" b="0" dirty="0" err="1"/>
              <a:t>generated</a:t>
            </a:r>
            <a:r>
              <a:rPr lang="de-DE" sz="1200" b="0" dirty="0"/>
              <a:t>/</a:t>
            </a:r>
            <a:r>
              <a:rPr lang="de-DE" sz="1200" b="0" dirty="0" err="1"/>
              <a:t>osm</a:t>
            </a:r>
            <a:r>
              <a:rPr lang="de-DE" sz="1200" b="0" dirty="0"/>
              <a:t>/</a:t>
            </a:r>
            <a:r>
              <a:rPr lang="de-DE" sz="1200" b="0" dirty="0" err="1"/>
              <a:t>bicycle_parking.geojson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AD1527-EDFC-A106-18E1-C97F0F2B1A3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253035"/>
            <a:ext cx="10580688" cy="4344987"/>
          </a:xfrm>
        </p:spPr>
        <p:txBody>
          <a:bodyPr/>
          <a:lstStyle/>
          <a:p>
            <a:r>
              <a:rPr lang="de-DE" dirty="0"/>
              <a:t>~ 2.600 Punktdaten</a:t>
            </a:r>
          </a:p>
          <a:p>
            <a:r>
              <a:rPr lang="de-DE" dirty="0"/>
              <a:t>~ 1.200 Polygondaten</a:t>
            </a:r>
          </a:p>
          <a:p>
            <a:endParaRPr lang="de-DE" dirty="0"/>
          </a:p>
        </p:txBody>
      </p:sp>
      <p:pic>
        <p:nvPicPr>
          <p:cNvPr id="5" name="Grafik 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7C169FBC-4C98-E7AE-3B99-8C14C5655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749" y="2665132"/>
            <a:ext cx="4826045" cy="3164168"/>
          </a:xfrm>
          <a:prstGeom prst="rect">
            <a:avLst/>
          </a:prstGeom>
        </p:spPr>
      </p:pic>
      <p:pic>
        <p:nvPicPr>
          <p:cNvPr id="7" name="Grafik 6" descr="Ein Bild, das draußen enthält.&#10;&#10;Automatisch generierte Beschreibung">
            <a:extLst>
              <a:ext uri="{FF2B5EF4-FFF2-40B4-BE49-F238E27FC236}">
                <a16:creationId xmlns:a16="http://schemas.microsoft.com/office/drawing/2014/main" id="{6446E767-F49D-4739-4E55-DD0CD318E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441" y="123115"/>
            <a:ext cx="3115110" cy="2314898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93A4F8E1-2589-7F4B-A421-FC9BA8840C68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9871075" y="2438013"/>
            <a:ext cx="494921" cy="17569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Gebäude, draußen, Bordstein enthält.&#10;&#10;Automatisch generierte Beschreibung">
            <a:extLst>
              <a:ext uri="{FF2B5EF4-FFF2-40B4-BE49-F238E27FC236}">
                <a16:creationId xmlns:a16="http://schemas.microsoft.com/office/drawing/2014/main" id="{494FEB10-E5F0-67EF-C282-7AC4D06974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51" y="2347675"/>
            <a:ext cx="4963218" cy="3400900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CCC2B8EF-99CF-8E07-513B-A417C3502C7C}"/>
              </a:ext>
            </a:extLst>
          </p:cNvPr>
          <p:cNvCxnSpPr>
            <a:stCxn id="16" idx="3"/>
          </p:cNvCxnSpPr>
          <p:nvPr/>
        </p:nvCxnSpPr>
        <p:spPr>
          <a:xfrm flipV="1">
            <a:off x="5865169" y="3316494"/>
            <a:ext cx="2869256" cy="7316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580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BB969D-5C5D-A3C3-98F7-37AC9D9D5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Fahrradleihstationen</a:t>
            </a:r>
            <a:br>
              <a:rPr lang="de-DE" dirty="0"/>
            </a:br>
            <a:r>
              <a:rPr lang="de-DE" sz="1200" b="0" dirty="0"/>
              <a:t>/</a:t>
            </a:r>
            <a:r>
              <a:rPr lang="de-DE" sz="1200" b="0" dirty="0" err="1"/>
              <a:t>data</a:t>
            </a:r>
            <a:r>
              <a:rPr lang="de-DE" sz="1200" b="0" dirty="0"/>
              <a:t>/</a:t>
            </a:r>
            <a:r>
              <a:rPr lang="de-DE" sz="1200" b="0" dirty="0" err="1"/>
              <a:t>generated</a:t>
            </a:r>
            <a:r>
              <a:rPr lang="de-DE" sz="1200" b="0" dirty="0"/>
              <a:t>/</a:t>
            </a:r>
            <a:r>
              <a:rPr lang="de-DE" sz="1200" b="0" dirty="0" err="1"/>
              <a:t>osm</a:t>
            </a:r>
            <a:r>
              <a:rPr lang="de-DE" sz="1200" b="0" dirty="0"/>
              <a:t>/</a:t>
            </a:r>
            <a:r>
              <a:rPr lang="de-DE" sz="1200" b="0" dirty="0" err="1"/>
              <a:t>bicycle_rental.geojson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AD1527-EDFC-A106-18E1-C97F0F2B1A3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11 Polygone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298 Punktdaten</a:t>
            </a:r>
          </a:p>
        </p:txBody>
      </p:sp>
      <p:pic>
        <p:nvPicPr>
          <p:cNvPr id="5" name="Grafik 4" descr="Ein Bild, das Text, Auto enthält.&#10;&#10;Automatisch generierte Beschreibung">
            <a:extLst>
              <a:ext uri="{FF2B5EF4-FFF2-40B4-BE49-F238E27FC236}">
                <a16:creationId xmlns:a16="http://schemas.microsoft.com/office/drawing/2014/main" id="{237D30B6-8314-53CA-88C3-BF18563CC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152" y="346075"/>
            <a:ext cx="4053247" cy="2539835"/>
          </a:xfrm>
          <a:prstGeom prst="rect">
            <a:avLst/>
          </a:prstGeom>
        </p:spPr>
      </p:pic>
      <p:pic>
        <p:nvPicPr>
          <p:cNvPr id="7" name="Grafik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3E870814-C4F3-3FC1-289E-B63C76F98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980" y="3010864"/>
            <a:ext cx="4920244" cy="2693482"/>
          </a:xfrm>
          <a:prstGeom prst="rect">
            <a:avLst/>
          </a:prstGeom>
        </p:spPr>
      </p:pic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1BB282EA-6A03-920B-6753-19B6C4C15778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7305675" y="2885910"/>
            <a:ext cx="2123101" cy="17241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0576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heme/theme1.xml><?xml version="1.0" encoding="utf-8"?>
<a:theme xmlns:a="http://schemas.openxmlformats.org/drawingml/2006/main" name="TUD_2018_16zu9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57C8D47D-C401-4EE1-BDE7-44A31DD9F0E9}" vid="{32192CAF-097F-4FAF-B79D-D16E995EDBE8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Praesentationsvorlagen16zu9</Template>
  <TotalTime>0</TotalTime>
  <Words>1313</Words>
  <Application>Microsoft Office PowerPoint</Application>
  <PresentationFormat>Breitbild</PresentationFormat>
  <Paragraphs>224</Paragraphs>
  <Slides>45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50" baseType="lpstr">
      <vt:lpstr>Symbol</vt:lpstr>
      <vt:lpstr>Open Sans</vt:lpstr>
      <vt:lpstr>Arial</vt:lpstr>
      <vt:lpstr>Calibri</vt:lpstr>
      <vt:lpstr>TUD_2018_16zu9</vt:lpstr>
      <vt:lpstr>PowerPoint-Präsentation</vt:lpstr>
      <vt:lpstr>Gliederung des Beispielfoliensatzes </vt:lpstr>
      <vt:lpstr>Begriffe</vt:lpstr>
      <vt:lpstr>OpenStreetMap</vt:lpstr>
      <vt:lpstr>PowerPoint-Präsentation</vt:lpstr>
      <vt:lpstr>Datengrundlage Attribute</vt:lpstr>
      <vt:lpstr>Datengrundlage</vt:lpstr>
      <vt:lpstr>Fahrradständer /data/generated/osm/bicycle_parking.geojson</vt:lpstr>
      <vt:lpstr>Fahrradleihstationen /data/generated/osm/bicycle_rental.geojson</vt:lpstr>
      <vt:lpstr>Fahrradläden /data/generated/osm/bicycle_shop.geojson</vt:lpstr>
      <vt:lpstr>Geo-Webservices Geoportal Hamburg, Deutscher Wetterdienst, OpenData Portal Hamburg</vt:lpstr>
      <vt:lpstr>Geo-Webservices</vt:lpstr>
      <vt:lpstr>GetCapabilities</vt:lpstr>
      <vt:lpstr>Deutscher Wetter Dienst</vt:lpstr>
      <vt:lpstr>PowerPoint-Präsentation</vt:lpstr>
      <vt:lpstr>StadtRAD Stationen /data/generated/wfs/stadt_rad.geojson</vt:lpstr>
      <vt:lpstr>StadtRAD Station / Fahrradleihstationen (OSM) Vergleich</vt:lpstr>
      <vt:lpstr>Fahrradzählstationen /data/generated/wfs/bike_count.geojson</vt:lpstr>
      <vt:lpstr>Fahrradzählstationen /data/generated/wfs/bike_count.geojson</vt:lpstr>
      <vt:lpstr>Bike &amp; Ride Stationen /data/generated/wfs/bike_and_ride.geojson</vt:lpstr>
      <vt:lpstr>Fahrradluftstationen /data/generated/wfs/bike_air_station.geojson</vt:lpstr>
      <vt:lpstr>Baustellen /data/generated/wfs/construction_sides.geojson</vt:lpstr>
      <vt:lpstr>Verkehr /data/generated/wfs/traffic.geojson</vt:lpstr>
      <vt:lpstr>Verkehr /data/generated/wfs/traffic.geojson</vt:lpstr>
      <vt:lpstr>Multi-Criteria Decision Analysis Ermittlung von Unfallschwerpunkten in Hamburg</vt:lpstr>
      <vt:lpstr>Kriterien</vt:lpstr>
      <vt:lpstr>Daten</vt:lpstr>
      <vt:lpstr>Daten</vt:lpstr>
      <vt:lpstr>Daten</vt:lpstr>
      <vt:lpstr>Vorgehensweise</vt:lpstr>
      <vt:lpstr>Vorgehensweise Unfalldaten herunterladen</vt:lpstr>
      <vt:lpstr>Vorgehensweise Grenzen von Hamburg</vt:lpstr>
      <vt:lpstr>Vorgehensweise Grenzen von Hamburg</vt:lpstr>
      <vt:lpstr>Vorgehensweise Puffern von Punktdaten zur „Gruppierung“</vt:lpstr>
      <vt:lpstr>Vorgehensweise Zusammenführen überlappender Puffer (Dissolve)</vt:lpstr>
      <vt:lpstr>Vorgehensweise Straßendaten (gefiltert nach Hauptverkehrsadern)</vt:lpstr>
      <vt:lpstr>Vorgehensweise Score Berechnung Straßen</vt:lpstr>
      <vt:lpstr>Vorgehensweise Score Berechnung Dichte</vt:lpstr>
      <vt:lpstr>Vorgehensweise Score Berechnung Verletzlichkeit</vt:lpstr>
      <vt:lpstr>Ergebnis</vt:lpstr>
      <vt:lpstr>PowerPoint-Präsentation</vt:lpstr>
      <vt:lpstr>Diskussion Reicht pure Anzahl der Unfälle nicht aus?</vt:lpstr>
      <vt:lpstr>Einbindung in die App Mapbox GL, PostGIS</vt:lpstr>
      <vt:lpstr>Einbindung von GeoJSON</vt:lpstr>
      <vt:lpstr>Einbindung von WMS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Präsentationsvorlagen im CD der TU Dresden</dc:title>
  <dc:creator>Markus Wieland</dc:creator>
  <cp:lastModifiedBy>Markus Wieland</cp:lastModifiedBy>
  <cp:revision>27</cp:revision>
  <dcterms:created xsi:type="dcterms:W3CDTF">2018-06-15T09:17:35Z</dcterms:created>
  <dcterms:modified xsi:type="dcterms:W3CDTF">2022-09-19T14:46:31Z</dcterms:modified>
</cp:coreProperties>
</file>